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38"/>
  </p:notesMasterIdLst>
  <p:sldIdLst>
    <p:sldId id="257" r:id="rId5"/>
    <p:sldId id="259" r:id="rId6"/>
    <p:sldId id="258" r:id="rId7"/>
    <p:sldId id="262" r:id="rId8"/>
    <p:sldId id="263" r:id="rId9"/>
    <p:sldId id="264" r:id="rId10"/>
    <p:sldId id="260" r:id="rId11"/>
    <p:sldId id="277" r:id="rId12"/>
    <p:sldId id="278" r:id="rId13"/>
    <p:sldId id="279" r:id="rId14"/>
    <p:sldId id="282" r:id="rId15"/>
    <p:sldId id="299" r:id="rId16"/>
    <p:sldId id="276" r:id="rId17"/>
    <p:sldId id="286" r:id="rId18"/>
    <p:sldId id="273" r:id="rId19"/>
    <p:sldId id="274" r:id="rId20"/>
    <p:sldId id="287" r:id="rId21"/>
    <p:sldId id="288" r:id="rId22"/>
    <p:sldId id="289" r:id="rId23"/>
    <p:sldId id="290" r:id="rId24"/>
    <p:sldId id="291" r:id="rId25"/>
    <p:sldId id="292" r:id="rId26"/>
    <p:sldId id="293" r:id="rId27"/>
    <p:sldId id="294" r:id="rId28"/>
    <p:sldId id="295" r:id="rId29"/>
    <p:sldId id="296" r:id="rId30"/>
    <p:sldId id="297" r:id="rId31"/>
    <p:sldId id="265" r:id="rId32"/>
    <p:sldId id="266" r:id="rId33"/>
    <p:sldId id="267" r:id="rId34"/>
    <p:sldId id="268" r:id="rId35"/>
    <p:sldId id="269" r:id="rId36"/>
    <p:sldId id="27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00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603" autoAdjust="0"/>
    <p:restoredTop sz="93357" autoAdjust="0"/>
  </p:normalViewPr>
  <p:slideViewPr>
    <p:cSldViewPr>
      <p:cViewPr varScale="1">
        <p:scale>
          <a:sx n="66" d="100"/>
          <a:sy n="66" d="100"/>
        </p:scale>
        <p:origin x="786" y="6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41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0F06A-FC30-47F8-800C-667B103862D8}" type="datetimeFigureOut">
              <a:rPr lang="tr-TR" smtClean="0"/>
              <a:pPr/>
              <a:t>9.03.2020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09ECE-16C4-4445-8372-42BFDD7B71F0}" type="slidenum">
              <a:rPr lang="tr-TR" smtClean="0"/>
              <a:pPr/>
              <a:t>‹#›</a:t>
            </a:fld>
            <a:endParaRPr lang="tr-TR"/>
          </a:p>
        </p:txBody>
      </p:sp>
    </p:spTree>
    <p:extLst>
      <p:ext uri="{BB962C8B-B14F-4D97-AF65-F5344CB8AC3E}">
        <p14:creationId xmlns:p14="http://schemas.microsoft.com/office/powerpoint/2010/main" val="348275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o.int/images/default-source/maps/global_pab_neonatal_tetanus_coverage_2017.png?sfvrsn=bb02a611_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ho.int/vaccine_safety/initiative/tech_support/Part-3.pdf?ua=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ho.int/vaccine_safety/initiative/tech_support/Part-3.pdf?ua=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ho.int/images/default-source/maps/global_dtp3_coverage_2017.png?sfvrsn=ee400530_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images/default-source/maps/global_mcv1_coverage_2017.png?sfvrsn=2b137479_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images/default-source/maps/global_hib_coverage_2017.png?sfvrsn=91890cbe_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ho.int/images/default-source/maps/global_hepb3_coverage_2017.png?sfvrsn=438113ea_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ho.int/images/default-source/maps/global_polio_coverage_2017.png?sfvrsn=6ede9009_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B809ECE-16C4-4445-8372-42BFDD7B71F0}" type="slidenum">
              <a:rPr lang="tr-TR" smtClean="0"/>
              <a:pPr/>
              <a:t>7</a:t>
            </a:fld>
            <a:endParaRPr lang="tr-TR"/>
          </a:p>
        </p:txBody>
      </p:sp>
    </p:spTree>
    <p:extLst>
      <p:ext uri="{BB962C8B-B14F-4D97-AF65-F5344CB8AC3E}">
        <p14:creationId xmlns:p14="http://schemas.microsoft.com/office/powerpoint/2010/main" val="1711784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hlinkClick r:id="rId3"/>
              </a:rPr>
              <a:t>https://www.who.int/images/default-source/maps/global_pab_neonatal_tetanus_coverage_2017.png?sfvrsn=bb02a611_0</a:t>
            </a:r>
            <a:endParaRPr lang="tr-TR" dirty="0"/>
          </a:p>
        </p:txBody>
      </p:sp>
      <p:sp>
        <p:nvSpPr>
          <p:cNvPr id="4" name="Slayt Numarası Yer Tutucusu 3"/>
          <p:cNvSpPr>
            <a:spLocks noGrp="1"/>
          </p:cNvSpPr>
          <p:nvPr>
            <p:ph type="sldNum" sz="quarter" idx="10"/>
          </p:nvPr>
        </p:nvSpPr>
        <p:spPr/>
        <p:txBody>
          <a:bodyPr/>
          <a:lstStyle/>
          <a:p>
            <a:fld id="{6B809ECE-16C4-4445-8372-42BFDD7B71F0}" type="slidenum">
              <a:rPr lang="tr-TR" smtClean="0"/>
              <a:pPr/>
              <a:t>33</a:t>
            </a:fld>
            <a:endParaRPr lang="tr-TR"/>
          </a:p>
        </p:txBody>
      </p:sp>
    </p:spTree>
    <p:extLst>
      <p:ext uri="{BB962C8B-B14F-4D97-AF65-F5344CB8AC3E}">
        <p14:creationId xmlns:p14="http://schemas.microsoft.com/office/powerpoint/2010/main" val="215703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957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r>
              <a:rPr lang="tr-TR" sz="1200" kern="1200" dirty="0" err="1" smtClean="0">
                <a:solidFill>
                  <a:schemeClr val="tx1"/>
                </a:solidFill>
                <a:effectLst/>
                <a:latin typeface="+mn-lt"/>
                <a:ea typeface="+mn-ea"/>
                <a:cs typeface="+mn-cs"/>
              </a:rPr>
              <a:t>Destefano</a:t>
            </a:r>
            <a:r>
              <a:rPr lang="tr-TR" sz="1200" kern="1200" dirty="0" smtClean="0">
                <a:solidFill>
                  <a:schemeClr val="tx1"/>
                </a:solidFill>
                <a:effectLst/>
                <a:latin typeface="+mn-lt"/>
                <a:ea typeface="+mn-ea"/>
                <a:cs typeface="+mn-cs"/>
              </a:rPr>
              <a:t> F, </a:t>
            </a:r>
            <a:r>
              <a:rPr lang="tr-TR" sz="1200" kern="1200" dirty="0" err="1" smtClean="0">
                <a:solidFill>
                  <a:schemeClr val="tx1"/>
                </a:solidFill>
                <a:effectLst/>
                <a:latin typeface="+mn-lt"/>
                <a:ea typeface="+mn-ea"/>
                <a:cs typeface="+mn-cs"/>
              </a:rPr>
              <a:t>Offit</a:t>
            </a:r>
            <a:r>
              <a:rPr lang="tr-TR" sz="1200" kern="1200" dirty="0" smtClean="0">
                <a:solidFill>
                  <a:schemeClr val="tx1"/>
                </a:solidFill>
                <a:effectLst/>
                <a:latin typeface="+mn-lt"/>
                <a:ea typeface="+mn-ea"/>
                <a:cs typeface="+mn-cs"/>
              </a:rPr>
              <a:t> PA, </a:t>
            </a:r>
            <a:r>
              <a:rPr lang="tr-TR" sz="1200" kern="1200" dirty="0" err="1" smtClean="0">
                <a:solidFill>
                  <a:schemeClr val="tx1"/>
                </a:solidFill>
                <a:effectLst/>
                <a:latin typeface="+mn-lt"/>
                <a:ea typeface="+mn-ea"/>
                <a:cs typeface="+mn-cs"/>
              </a:rPr>
              <a:t>Fsher</a:t>
            </a:r>
            <a:r>
              <a:rPr lang="tr-TR" sz="1200" kern="1200" dirty="0" smtClean="0">
                <a:solidFill>
                  <a:schemeClr val="tx1"/>
                </a:solidFill>
                <a:effectLst/>
                <a:latin typeface="+mn-lt"/>
                <a:ea typeface="+mn-ea"/>
                <a:cs typeface="+mn-cs"/>
              </a:rPr>
              <a:t> A. </a:t>
            </a:r>
            <a:r>
              <a:rPr lang="tr-TR" sz="1200" kern="1200" dirty="0" err="1" smtClean="0">
                <a:solidFill>
                  <a:schemeClr val="tx1"/>
                </a:solidFill>
                <a:effectLst/>
                <a:latin typeface="+mn-lt"/>
                <a:ea typeface="+mn-ea"/>
                <a:cs typeface="+mn-cs"/>
              </a:rPr>
              <a:t>Vaccine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safety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Plotkin</a:t>
            </a:r>
            <a:r>
              <a:rPr lang="tr-TR" sz="1200" kern="1200" dirty="0" smtClean="0">
                <a:solidFill>
                  <a:schemeClr val="tx1"/>
                </a:solidFill>
                <a:effectLst/>
                <a:latin typeface="+mn-lt"/>
                <a:ea typeface="+mn-ea"/>
                <a:cs typeface="+mn-cs"/>
              </a:rPr>
              <a:t> SA, </a:t>
            </a:r>
            <a:r>
              <a:rPr lang="tr-TR" sz="1200" kern="1200" dirty="0" err="1" smtClean="0">
                <a:solidFill>
                  <a:schemeClr val="tx1"/>
                </a:solidFill>
                <a:effectLst/>
                <a:latin typeface="+mn-lt"/>
                <a:ea typeface="+mn-ea"/>
                <a:cs typeface="+mn-cs"/>
              </a:rPr>
              <a:t>Orenstein</a:t>
            </a:r>
            <a:r>
              <a:rPr lang="tr-TR" sz="1200" kern="1200" dirty="0" smtClean="0">
                <a:solidFill>
                  <a:schemeClr val="tx1"/>
                </a:solidFill>
                <a:effectLst/>
                <a:latin typeface="+mn-lt"/>
                <a:ea typeface="+mn-ea"/>
                <a:cs typeface="+mn-cs"/>
              </a:rPr>
              <a:t> W, </a:t>
            </a:r>
            <a:r>
              <a:rPr lang="tr-TR" sz="1200" kern="1200" dirty="0" err="1" smtClean="0">
                <a:solidFill>
                  <a:schemeClr val="tx1"/>
                </a:solidFill>
                <a:effectLst/>
                <a:latin typeface="+mn-lt"/>
                <a:ea typeface="+mn-ea"/>
                <a:cs typeface="+mn-cs"/>
              </a:rPr>
              <a:t>Offit</a:t>
            </a:r>
            <a:r>
              <a:rPr lang="tr-TR" sz="1200" kern="1200" dirty="0" smtClean="0">
                <a:solidFill>
                  <a:schemeClr val="tx1"/>
                </a:solidFill>
                <a:effectLst/>
                <a:latin typeface="+mn-lt"/>
                <a:ea typeface="+mn-ea"/>
                <a:cs typeface="+mn-cs"/>
              </a:rPr>
              <a:t> PA., </a:t>
            </a:r>
            <a:r>
              <a:rPr lang="tr-TR" dirty="0" err="1" smtClean="0"/>
              <a:t>Plotkin</a:t>
            </a:r>
            <a:r>
              <a:rPr lang="tr-TR" dirty="0" smtClean="0"/>
              <a:t> </a:t>
            </a:r>
            <a:r>
              <a:rPr lang="tr-TR" dirty="0" smtClean="0"/>
              <a:t>SA, </a:t>
            </a:r>
            <a:r>
              <a:rPr lang="tr-TR" dirty="0" err="1" smtClean="0"/>
              <a:t>Orenstein</a:t>
            </a:r>
            <a:r>
              <a:rPr lang="tr-TR" dirty="0" smtClean="0"/>
              <a:t> W, </a:t>
            </a:r>
            <a:r>
              <a:rPr lang="tr-TR" dirty="0" err="1" smtClean="0"/>
              <a:t>Offit</a:t>
            </a:r>
            <a:r>
              <a:rPr lang="tr-TR" dirty="0" smtClean="0"/>
              <a:t> PA, </a:t>
            </a:r>
            <a:r>
              <a:rPr lang="tr-TR" dirty="0" err="1" smtClean="0"/>
              <a:t>Edwards</a:t>
            </a:r>
            <a:r>
              <a:rPr lang="tr-TR" dirty="0" smtClean="0"/>
              <a:t> KM. </a:t>
            </a:r>
            <a:r>
              <a:rPr lang="tr-TR" dirty="0" err="1" smtClean="0"/>
              <a:t>Plotkin’s</a:t>
            </a:r>
            <a:r>
              <a:rPr lang="tr-TR" dirty="0" smtClean="0"/>
              <a:t> </a:t>
            </a:r>
            <a:r>
              <a:rPr lang="tr-TR" dirty="0" err="1" smtClean="0"/>
              <a:t>Vaccines</a:t>
            </a:r>
            <a:r>
              <a:rPr lang="tr-TR" dirty="0" smtClean="0"/>
              <a:t>, 7th Edition, 2018</a:t>
            </a:r>
            <a:r>
              <a:rPr lang="tr-TR" dirty="0" smtClean="0"/>
              <a:t>, s.1589</a:t>
            </a:r>
            <a:endParaRPr lang="tr-TR" dirty="0" smtClean="0"/>
          </a:p>
          <a:p>
            <a:pPr eaLnBrk="1" hangingPunct="1"/>
            <a:endParaRPr lang="tr-TR" dirty="0" smtClean="0"/>
          </a:p>
        </p:txBody>
      </p:sp>
      <p:sp>
        <p:nvSpPr>
          <p:cNvPr id="4" name="3 Slayt Numarası Yer Tutucusu"/>
          <p:cNvSpPr>
            <a:spLocks noGrp="1"/>
          </p:cNvSpPr>
          <p:nvPr>
            <p:ph type="sldNum" sz="quarter" idx="5"/>
          </p:nvPr>
        </p:nvSpPr>
        <p:spPr/>
        <p:txBody>
          <a:bodyPr/>
          <a:lstStyle/>
          <a:p>
            <a:pPr>
              <a:defRPr/>
            </a:pPr>
            <a:fld id="{A4B16547-0864-470F-8C3D-F4C42881A42F}" type="slidenum">
              <a:rPr lang="tr-TR" smtClean="0"/>
              <a:pPr>
                <a:defRPr/>
              </a:pPr>
              <a:t>14</a:t>
            </a:fld>
            <a:endParaRPr lang="tr-TR"/>
          </a:p>
        </p:txBody>
      </p:sp>
    </p:spTree>
    <p:extLst>
      <p:ext uri="{BB962C8B-B14F-4D97-AF65-F5344CB8AC3E}">
        <p14:creationId xmlns:p14="http://schemas.microsoft.com/office/powerpoint/2010/main" val="262813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hlinkClick r:id="rId3"/>
              </a:rPr>
              <a:t>https://www.who.int/vaccine_safety/initiative/tech_support/Part-3.pdf?ua=1</a:t>
            </a:r>
            <a:r>
              <a:rPr lang="tr-TR" dirty="0" smtClean="0"/>
              <a:t>, 23.02.2020</a:t>
            </a:r>
            <a:endParaRPr lang="tr-TR" dirty="0"/>
          </a:p>
        </p:txBody>
      </p:sp>
      <p:sp>
        <p:nvSpPr>
          <p:cNvPr id="4" name="Slayt Numarası Yer Tutucusu 3"/>
          <p:cNvSpPr>
            <a:spLocks noGrp="1"/>
          </p:cNvSpPr>
          <p:nvPr>
            <p:ph type="sldNum" sz="quarter" idx="10"/>
          </p:nvPr>
        </p:nvSpPr>
        <p:spPr/>
        <p:txBody>
          <a:bodyPr/>
          <a:lstStyle/>
          <a:p>
            <a:fld id="{6B809ECE-16C4-4445-8372-42BFDD7B71F0}" type="slidenum">
              <a:rPr lang="tr-TR" smtClean="0"/>
              <a:pPr/>
              <a:t>15</a:t>
            </a:fld>
            <a:endParaRPr lang="tr-TR"/>
          </a:p>
        </p:txBody>
      </p:sp>
    </p:spTree>
    <p:extLst>
      <p:ext uri="{BB962C8B-B14F-4D97-AF65-F5344CB8AC3E}">
        <p14:creationId xmlns:p14="http://schemas.microsoft.com/office/powerpoint/2010/main" val="362594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hlinkClick r:id="rId3"/>
              </a:rPr>
              <a:t>https://www.who.int/vaccine_safety/initiative/tech_support/Part-3.pdf?ua=1</a:t>
            </a:r>
            <a:r>
              <a:rPr lang="tr-TR" dirty="0" smtClean="0"/>
              <a:t>, 23.02.2020</a:t>
            </a:r>
          </a:p>
          <a:p>
            <a:endParaRPr lang="tr-TR" dirty="0"/>
          </a:p>
        </p:txBody>
      </p:sp>
      <p:sp>
        <p:nvSpPr>
          <p:cNvPr id="4" name="Slayt Numarası Yer Tutucusu 3"/>
          <p:cNvSpPr>
            <a:spLocks noGrp="1"/>
          </p:cNvSpPr>
          <p:nvPr>
            <p:ph type="sldNum" sz="quarter" idx="10"/>
          </p:nvPr>
        </p:nvSpPr>
        <p:spPr/>
        <p:txBody>
          <a:bodyPr/>
          <a:lstStyle/>
          <a:p>
            <a:fld id="{6B809ECE-16C4-4445-8372-42BFDD7B71F0}" type="slidenum">
              <a:rPr lang="tr-TR" smtClean="0"/>
              <a:pPr/>
              <a:t>16</a:t>
            </a:fld>
            <a:endParaRPr lang="tr-TR"/>
          </a:p>
        </p:txBody>
      </p:sp>
    </p:spTree>
    <p:extLst>
      <p:ext uri="{BB962C8B-B14F-4D97-AF65-F5344CB8AC3E}">
        <p14:creationId xmlns:p14="http://schemas.microsoft.com/office/powerpoint/2010/main" val="383284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hlinkClick r:id="rId3"/>
              </a:rPr>
              <a:t>https://www.who.int/images/default-source/maps/global_dtp3_coverage_2017.png?sfvrsn=ee400530_0</a:t>
            </a:r>
            <a:endParaRPr lang="tr-TR" dirty="0"/>
          </a:p>
        </p:txBody>
      </p:sp>
      <p:sp>
        <p:nvSpPr>
          <p:cNvPr id="4" name="Slayt Numarası Yer Tutucusu 3"/>
          <p:cNvSpPr>
            <a:spLocks noGrp="1"/>
          </p:cNvSpPr>
          <p:nvPr>
            <p:ph type="sldNum" sz="quarter" idx="10"/>
          </p:nvPr>
        </p:nvSpPr>
        <p:spPr/>
        <p:txBody>
          <a:bodyPr/>
          <a:lstStyle/>
          <a:p>
            <a:fld id="{6B809ECE-16C4-4445-8372-42BFDD7B71F0}" type="slidenum">
              <a:rPr lang="tr-TR" smtClean="0"/>
              <a:pPr/>
              <a:t>28</a:t>
            </a:fld>
            <a:endParaRPr lang="tr-TR"/>
          </a:p>
        </p:txBody>
      </p:sp>
    </p:spTree>
    <p:extLst>
      <p:ext uri="{BB962C8B-B14F-4D97-AF65-F5344CB8AC3E}">
        <p14:creationId xmlns:p14="http://schemas.microsoft.com/office/powerpoint/2010/main" val="423061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hlinkClick r:id="rId3"/>
              </a:rPr>
              <a:t>https://www.who.int/images/default-source/maps/global_mcv1_coverage_2017.png?sfvrsn=2b137479_0</a:t>
            </a:r>
            <a:endParaRPr lang="tr-TR" dirty="0"/>
          </a:p>
        </p:txBody>
      </p:sp>
      <p:sp>
        <p:nvSpPr>
          <p:cNvPr id="4" name="Slayt Numarası Yer Tutucusu 3"/>
          <p:cNvSpPr>
            <a:spLocks noGrp="1"/>
          </p:cNvSpPr>
          <p:nvPr>
            <p:ph type="sldNum" sz="quarter" idx="10"/>
          </p:nvPr>
        </p:nvSpPr>
        <p:spPr/>
        <p:txBody>
          <a:bodyPr/>
          <a:lstStyle/>
          <a:p>
            <a:fld id="{6B809ECE-16C4-4445-8372-42BFDD7B71F0}" type="slidenum">
              <a:rPr lang="tr-TR" smtClean="0"/>
              <a:pPr/>
              <a:t>29</a:t>
            </a:fld>
            <a:endParaRPr lang="tr-TR"/>
          </a:p>
        </p:txBody>
      </p:sp>
    </p:spTree>
    <p:extLst>
      <p:ext uri="{BB962C8B-B14F-4D97-AF65-F5344CB8AC3E}">
        <p14:creationId xmlns:p14="http://schemas.microsoft.com/office/powerpoint/2010/main" val="428939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hlinkClick r:id="rId3"/>
              </a:rPr>
              <a:t>https://www.who.int/images/default-source/maps/global_hib_coverage_2017.png?sfvrsn=91890cbe_0</a:t>
            </a:r>
            <a:endParaRPr lang="tr-TR" dirty="0"/>
          </a:p>
        </p:txBody>
      </p:sp>
      <p:sp>
        <p:nvSpPr>
          <p:cNvPr id="4" name="Slayt Numarası Yer Tutucusu 3"/>
          <p:cNvSpPr>
            <a:spLocks noGrp="1"/>
          </p:cNvSpPr>
          <p:nvPr>
            <p:ph type="sldNum" sz="quarter" idx="10"/>
          </p:nvPr>
        </p:nvSpPr>
        <p:spPr/>
        <p:txBody>
          <a:bodyPr/>
          <a:lstStyle/>
          <a:p>
            <a:fld id="{6B809ECE-16C4-4445-8372-42BFDD7B71F0}" type="slidenum">
              <a:rPr lang="tr-TR" smtClean="0"/>
              <a:pPr/>
              <a:t>30</a:t>
            </a:fld>
            <a:endParaRPr lang="tr-TR"/>
          </a:p>
        </p:txBody>
      </p:sp>
    </p:spTree>
    <p:extLst>
      <p:ext uri="{BB962C8B-B14F-4D97-AF65-F5344CB8AC3E}">
        <p14:creationId xmlns:p14="http://schemas.microsoft.com/office/powerpoint/2010/main" val="190999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hlinkClick r:id="rId3"/>
              </a:rPr>
              <a:t>https://www.who.int/images/default-source/maps/global_hepb3_coverage_2017.png?sfvrsn=438113ea_0</a:t>
            </a:r>
            <a:endParaRPr lang="tr-TR" dirty="0"/>
          </a:p>
        </p:txBody>
      </p:sp>
      <p:sp>
        <p:nvSpPr>
          <p:cNvPr id="4" name="Slayt Numarası Yer Tutucusu 3"/>
          <p:cNvSpPr>
            <a:spLocks noGrp="1"/>
          </p:cNvSpPr>
          <p:nvPr>
            <p:ph type="sldNum" sz="quarter" idx="10"/>
          </p:nvPr>
        </p:nvSpPr>
        <p:spPr/>
        <p:txBody>
          <a:bodyPr/>
          <a:lstStyle/>
          <a:p>
            <a:fld id="{6B809ECE-16C4-4445-8372-42BFDD7B71F0}" type="slidenum">
              <a:rPr lang="tr-TR" smtClean="0"/>
              <a:pPr/>
              <a:t>31</a:t>
            </a:fld>
            <a:endParaRPr lang="tr-TR"/>
          </a:p>
        </p:txBody>
      </p:sp>
    </p:spTree>
    <p:extLst>
      <p:ext uri="{BB962C8B-B14F-4D97-AF65-F5344CB8AC3E}">
        <p14:creationId xmlns:p14="http://schemas.microsoft.com/office/powerpoint/2010/main" val="264778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hlinkClick r:id="rId3"/>
              </a:rPr>
              <a:t>https://www.who.int/images/default-source/maps/global_polio_coverage_2017.png?sfvrsn=6ede9009_0</a:t>
            </a:r>
            <a:endParaRPr lang="tr-TR" dirty="0"/>
          </a:p>
        </p:txBody>
      </p:sp>
      <p:sp>
        <p:nvSpPr>
          <p:cNvPr id="4" name="Slayt Numarası Yer Tutucusu 3"/>
          <p:cNvSpPr>
            <a:spLocks noGrp="1"/>
          </p:cNvSpPr>
          <p:nvPr>
            <p:ph type="sldNum" sz="quarter" idx="10"/>
          </p:nvPr>
        </p:nvSpPr>
        <p:spPr/>
        <p:txBody>
          <a:bodyPr/>
          <a:lstStyle/>
          <a:p>
            <a:fld id="{6B809ECE-16C4-4445-8372-42BFDD7B71F0}" type="slidenum">
              <a:rPr lang="tr-TR" smtClean="0"/>
              <a:pPr/>
              <a:t>32</a:t>
            </a:fld>
            <a:endParaRPr lang="tr-TR"/>
          </a:p>
        </p:txBody>
      </p:sp>
    </p:spTree>
    <p:extLst>
      <p:ext uri="{BB962C8B-B14F-4D97-AF65-F5344CB8AC3E}">
        <p14:creationId xmlns:p14="http://schemas.microsoft.com/office/powerpoint/2010/main" val="354922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CDF6120-F1F0-4C60-9FE9-39AC71A9C79D}" type="datetimeFigureOut">
              <a:rPr lang="en-US" smtClean="0"/>
              <a:pPr/>
              <a:t>3/9/2020</a:t>
            </a:fld>
            <a:endParaRPr lang="en-US" sz="1600" dirty="0"/>
          </a:p>
        </p:txBody>
      </p:sp>
      <p:sp>
        <p:nvSpPr>
          <p:cNvPr id="5" name="Altbilgi Yer Tutucusu 4"/>
          <p:cNvSpPr>
            <a:spLocks noGrp="1"/>
          </p:cNvSpPr>
          <p:nvPr>
            <p:ph type="ftr" sz="quarter" idx="11"/>
          </p:nvPr>
        </p:nvSpPr>
        <p:spPr/>
        <p:txBody>
          <a:bodyPr/>
          <a:lstStyle/>
          <a:p>
            <a:endParaRPr kumimoji="0" lang="en-US" dirty="0"/>
          </a:p>
        </p:txBody>
      </p:sp>
      <p:sp>
        <p:nvSpPr>
          <p:cNvPr id="6" name="Slayt Numarası Yer Tutucusu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extLst>
      <p:ext uri="{BB962C8B-B14F-4D97-AF65-F5344CB8AC3E}">
        <p14:creationId xmlns:p14="http://schemas.microsoft.com/office/powerpoint/2010/main" val="256342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DF6120-F1F0-4C60-9FE9-39AC71A9C79D}" type="datetimeFigureOut">
              <a:rPr lang="en-US" smtClean="0"/>
              <a:pPr/>
              <a:t>3/9/2020</a:t>
            </a:fld>
            <a:endParaRPr lang="en-US"/>
          </a:p>
        </p:txBody>
      </p:sp>
      <p:sp>
        <p:nvSpPr>
          <p:cNvPr id="5" name="Altbilgi Yer Tutucusu 4"/>
          <p:cNvSpPr>
            <a:spLocks noGrp="1"/>
          </p:cNvSpPr>
          <p:nvPr>
            <p:ph type="ftr" sz="quarter" idx="11"/>
          </p:nvPr>
        </p:nvSpPr>
        <p:spPr/>
        <p:txBody>
          <a:bodyPr/>
          <a:lstStyle/>
          <a:p>
            <a:endParaRPr kumimoji="0" lang="en-US"/>
          </a:p>
        </p:txBody>
      </p:sp>
      <p:sp>
        <p:nvSpPr>
          <p:cNvPr id="6" name="Slayt Numarası Yer Tutucusu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extLst>
      <p:ext uri="{BB962C8B-B14F-4D97-AF65-F5344CB8AC3E}">
        <p14:creationId xmlns:p14="http://schemas.microsoft.com/office/powerpoint/2010/main" val="256336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DF6120-F1F0-4C60-9FE9-39AC71A9C79D}" type="datetimeFigureOut">
              <a:rPr lang="en-US" smtClean="0"/>
              <a:pPr/>
              <a:t>3/9/2020</a:t>
            </a:fld>
            <a:endParaRPr lang="en-US"/>
          </a:p>
        </p:txBody>
      </p:sp>
      <p:sp>
        <p:nvSpPr>
          <p:cNvPr id="5" name="Altbilgi Yer Tutucusu 4"/>
          <p:cNvSpPr>
            <a:spLocks noGrp="1"/>
          </p:cNvSpPr>
          <p:nvPr>
            <p:ph type="ftr" sz="quarter" idx="11"/>
          </p:nvPr>
        </p:nvSpPr>
        <p:spPr/>
        <p:txBody>
          <a:bodyPr/>
          <a:lstStyle/>
          <a:p>
            <a:endParaRPr kumimoji="0" lang="en-US"/>
          </a:p>
        </p:txBody>
      </p:sp>
      <p:sp>
        <p:nvSpPr>
          <p:cNvPr id="6" name="Slayt Numarası Yer Tutucusu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extLst>
      <p:ext uri="{BB962C8B-B14F-4D97-AF65-F5344CB8AC3E}">
        <p14:creationId xmlns:p14="http://schemas.microsoft.com/office/powerpoint/2010/main" val="1477974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Dikdörtgen"/>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4 Dikdörtgen"/>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5 Dikdörtgen"/>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6 Dikdörtgen"/>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9 Dikdörtgen"/>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1" name="10 Yuvarlatılmış Dikdörtgen"/>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2" name="11 Yuvarlatılmış Dikdörtgen"/>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12 Dikdörtgen"/>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13 Dikdörtgen"/>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14 Dikdörtgen"/>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15 Dikdörtgen"/>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tr-TR" smtClean="0"/>
              <a:t>Asıl başlık stili için tıklatın</a:t>
            </a:r>
            <a:endParaRPr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17" name="27 Veri Yer Tutucusu"/>
          <p:cNvSpPr>
            <a:spLocks noGrp="1"/>
          </p:cNvSpPr>
          <p:nvPr>
            <p:ph type="dt" sz="half" idx="10"/>
          </p:nvPr>
        </p:nvSpPr>
        <p:spPr>
          <a:xfrm>
            <a:off x="6705600" y="4206875"/>
            <a:ext cx="960438" cy="457200"/>
          </a:xfrm>
        </p:spPr>
        <p:txBody>
          <a:bodyPr/>
          <a:lstStyle>
            <a:lvl1pPr>
              <a:defRPr/>
            </a:lvl1pPr>
          </a:lstStyle>
          <a:p>
            <a:pPr>
              <a:defRPr/>
            </a:pPr>
            <a:fld id="{0520E941-4A3B-4D8A-BEB6-66C99EC605CA}" type="datetime1">
              <a:rPr lang="tr-TR">
                <a:solidFill>
                  <a:srgbClr val="ED7D31"/>
                </a:solidFill>
              </a:rPr>
              <a:pPr>
                <a:defRPr/>
              </a:pPr>
              <a:t>9.03.2020</a:t>
            </a:fld>
            <a:endParaRPr lang="tr-TR">
              <a:solidFill>
                <a:srgbClr val="ED7D31"/>
              </a:solidFill>
            </a:endParaRPr>
          </a:p>
        </p:txBody>
      </p:sp>
      <p:sp>
        <p:nvSpPr>
          <p:cNvPr id="18" name="16 Altbilgi Yer Tutucusu"/>
          <p:cNvSpPr>
            <a:spLocks noGrp="1"/>
          </p:cNvSpPr>
          <p:nvPr>
            <p:ph type="ftr" sz="quarter" idx="11"/>
          </p:nvPr>
        </p:nvSpPr>
        <p:spPr>
          <a:xfrm>
            <a:off x="5410200" y="4205288"/>
            <a:ext cx="1295400" cy="457200"/>
          </a:xfrm>
        </p:spPr>
        <p:txBody>
          <a:bodyPr/>
          <a:lstStyle>
            <a:lvl1pPr>
              <a:defRPr/>
            </a:lvl1pPr>
          </a:lstStyle>
          <a:p>
            <a:pPr>
              <a:defRPr/>
            </a:pPr>
            <a:r>
              <a:rPr lang="tr-TR">
                <a:solidFill>
                  <a:srgbClr val="ED7D31"/>
                </a:solidFill>
              </a:rPr>
              <a:t>Prof.Dr.Nusret Fişek Anma Etkinliği, 01.11.2018, Hacettepe, Ankara</a:t>
            </a:r>
          </a:p>
        </p:txBody>
      </p:sp>
      <p:sp>
        <p:nvSpPr>
          <p:cNvPr id="19" name="28 Slayt Numarası Yer Tutucusu"/>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9A4208C9-94DD-4E55-9723-6B3893B3A4BB}"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701349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9442EC5D-5104-481E-9058-6E62CFE2B3DB}" type="datetime1">
              <a:rPr lang="tr-TR">
                <a:solidFill>
                  <a:srgbClr val="ED7D31"/>
                </a:solidFill>
              </a:rPr>
              <a:pPr>
                <a:defRPr/>
              </a:pPr>
              <a:t>9.03.2020</a:t>
            </a:fld>
            <a:endParaRPr lang="tr-TR">
              <a:solidFill>
                <a:srgbClr val="ED7D31"/>
              </a:solidFill>
            </a:endParaRPr>
          </a:p>
        </p:txBody>
      </p:sp>
      <p:sp>
        <p:nvSpPr>
          <p:cNvPr id="5"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6" name="22 Slayt Numarası Yer Tutucusu"/>
          <p:cNvSpPr>
            <a:spLocks noGrp="1"/>
          </p:cNvSpPr>
          <p:nvPr>
            <p:ph type="sldNum" sz="quarter" idx="12"/>
          </p:nvPr>
        </p:nvSpPr>
        <p:spPr/>
        <p:txBody>
          <a:bodyPr/>
          <a:lstStyle>
            <a:lvl1pPr>
              <a:defRPr/>
            </a:lvl1pPr>
          </a:lstStyle>
          <a:p>
            <a:pPr>
              <a:defRPr/>
            </a:pPr>
            <a:fld id="{D36F2F3B-C9E3-436B-8D41-5B7739092CB0}" type="slidenum">
              <a:rPr lang="tr-TR"/>
              <a:pPr>
                <a:defRPr/>
              </a:pPr>
              <a:t>‹#›</a:t>
            </a:fld>
            <a:endParaRPr lang="tr-TR"/>
          </a:p>
        </p:txBody>
      </p:sp>
    </p:spTree>
    <p:extLst>
      <p:ext uri="{BB962C8B-B14F-4D97-AF65-F5344CB8AC3E}">
        <p14:creationId xmlns:p14="http://schemas.microsoft.com/office/powerpoint/2010/main" val="3667968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13 Veri Yer Tutucusu"/>
          <p:cNvSpPr>
            <a:spLocks noGrp="1"/>
          </p:cNvSpPr>
          <p:nvPr>
            <p:ph type="dt" sz="half" idx="10"/>
          </p:nvPr>
        </p:nvSpPr>
        <p:spPr/>
        <p:txBody>
          <a:bodyPr/>
          <a:lstStyle>
            <a:lvl1pPr>
              <a:defRPr/>
            </a:lvl1pPr>
          </a:lstStyle>
          <a:p>
            <a:pPr>
              <a:defRPr/>
            </a:pPr>
            <a:fld id="{4BC81D71-FF16-4379-ACBD-26F2C37FE8DE}" type="datetime1">
              <a:rPr lang="tr-TR">
                <a:solidFill>
                  <a:srgbClr val="ED7D31"/>
                </a:solidFill>
              </a:rPr>
              <a:pPr>
                <a:defRPr/>
              </a:pPr>
              <a:t>9.03.2020</a:t>
            </a:fld>
            <a:endParaRPr lang="tr-TR">
              <a:solidFill>
                <a:srgbClr val="ED7D31"/>
              </a:solidFill>
            </a:endParaRPr>
          </a:p>
        </p:txBody>
      </p:sp>
      <p:sp>
        <p:nvSpPr>
          <p:cNvPr id="5"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6" name="22 Slayt Numarası Yer Tutucusu"/>
          <p:cNvSpPr>
            <a:spLocks noGrp="1"/>
          </p:cNvSpPr>
          <p:nvPr>
            <p:ph type="sldNum" sz="quarter" idx="12"/>
          </p:nvPr>
        </p:nvSpPr>
        <p:spPr/>
        <p:txBody>
          <a:bodyPr/>
          <a:lstStyle>
            <a:lvl1pPr>
              <a:defRPr/>
            </a:lvl1pPr>
          </a:lstStyle>
          <a:p>
            <a:pPr>
              <a:defRPr/>
            </a:pPr>
            <a:fld id="{1E06E84F-2E56-4727-A6F7-B3B7F5081EE3}" type="slidenum">
              <a:rPr lang="tr-TR"/>
              <a:pPr>
                <a:defRPr/>
              </a:pPr>
              <a:t>‹#›</a:t>
            </a:fld>
            <a:endParaRPr lang="tr-TR"/>
          </a:p>
        </p:txBody>
      </p:sp>
    </p:spTree>
    <p:extLst>
      <p:ext uri="{BB962C8B-B14F-4D97-AF65-F5344CB8AC3E}">
        <p14:creationId xmlns:p14="http://schemas.microsoft.com/office/powerpoint/2010/main" val="253674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0002B8E9-D23C-4B60-8587-BAC418BCA5BE}" type="datetime1">
              <a:rPr lang="tr-TR">
                <a:solidFill>
                  <a:srgbClr val="ED7D31"/>
                </a:solidFill>
              </a:rPr>
              <a:pPr>
                <a:defRPr/>
              </a:pPr>
              <a:t>9.03.2020</a:t>
            </a:fld>
            <a:endParaRPr lang="tr-TR">
              <a:solidFill>
                <a:srgbClr val="ED7D31"/>
              </a:solidFill>
            </a:endParaRPr>
          </a:p>
        </p:txBody>
      </p:sp>
      <p:sp>
        <p:nvSpPr>
          <p:cNvPr id="6"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7" name="22 Slayt Numarası Yer Tutucusu"/>
          <p:cNvSpPr>
            <a:spLocks noGrp="1"/>
          </p:cNvSpPr>
          <p:nvPr>
            <p:ph type="sldNum" sz="quarter" idx="12"/>
          </p:nvPr>
        </p:nvSpPr>
        <p:spPr/>
        <p:txBody>
          <a:bodyPr/>
          <a:lstStyle>
            <a:lvl1pPr>
              <a:defRPr/>
            </a:lvl1pPr>
          </a:lstStyle>
          <a:p>
            <a:pPr>
              <a:defRPr/>
            </a:pPr>
            <a:fld id="{CDD207A1-FEB9-4A3F-8A3A-CAC039F928AA}" type="slidenum">
              <a:rPr lang="tr-TR"/>
              <a:pPr>
                <a:defRPr/>
              </a:pPr>
              <a:t>‹#›</a:t>
            </a:fld>
            <a:endParaRPr lang="tr-TR"/>
          </a:p>
        </p:txBody>
      </p:sp>
    </p:spTree>
    <p:extLst>
      <p:ext uri="{BB962C8B-B14F-4D97-AF65-F5344CB8AC3E}">
        <p14:creationId xmlns:p14="http://schemas.microsoft.com/office/powerpoint/2010/main" val="3197084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lstStyle>
            <a:lvl1pPr>
              <a:defRPr sz="4000" b="0" i="0"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5 Veri Yer Tutucusu"/>
          <p:cNvSpPr>
            <a:spLocks noGrp="1"/>
          </p:cNvSpPr>
          <p:nvPr>
            <p:ph type="dt" sz="half" idx="10"/>
          </p:nvPr>
        </p:nvSpPr>
        <p:spPr/>
        <p:txBody>
          <a:bodyPr rtlCol="0"/>
          <a:lstStyle>
            <a:lvl1pPr>
              <a:defRPr/>
            </a:lvl1pPr>
          </a:lstStyle>
          <a:p>
            <a:pPr>
              <a:defRPr/>
            </a:pPr>
            <a:fld id="{90E99567-CF2D-4853-ACF6-6C8C0327F64E}" type="datetime1">
              <a:rPr lang="tr-TR">
                <a:solidFill>
                  <a:srgbClr val="ED7D31"/>
                </a:solidFill>
              </a:rPr>
              <a:pPr>
                <a:defRPr/>
              </a:pPr>
              <a:t>9.03.2020</a:t>
            </a:fld>
            <a:endParaRPr lang="tr-TR">
              <a:solidFill>
                <a:srgbClr val="ED7D31"/>
              </a:solidFill>
            </a:endParaRPr>
          </a:p>
        </p:txBody>
      </p:sp>
      <p:sp>
        <p:nvSpPr>
          <p:cNvPr id="8" name="26 Slayt Numarası Yer Tutucusu"/>
          <p:cNvSpPr>
            <a:spLocks noGrp="1"/>
          </p:cNvSpPr>
          <p:nvPr>
            <p:ph type="sldNum" sz="quarter" idx="11"/>
          </p:nvPr>
        </p:nvSpPr>
        <p:spPr/>
        <p:txBody>
          <a:bodyPr rtlCol="0"/>
          <a:lstStyle>
            <a:lvl1pPr>
              <a:defRPr/>
            </a:lvl1pPr>
          </a:lstStyle>
          <a:p>
            <a:pPr>
              <a:defRPr/>
            </a:pPr>
            <a:fld id="{0026B903-BE37-4FDD-B46B-07E635B9F7FB}" type="slidenum">
              <a:rPr lang="tr-TR"/>
              <a:pPr>
                <a:defRPr/>
              </a:pPr>
              <a:t>‹#›</a:t>
            </a:fld>
            <a:endParaRPr lang="tr-TR"/>
          </a:p>
        </p:txBody>
      </p:sp>
      <p:sp>
        <p:nvSpPr>
          <p:cNvPr id="9" name="27 Altbilgi Yer Tutucusu"/>
          <p:cNvSpPr>
            <a:spLocks noGrp="1"/>
          </p:cNvSpPr>
          <p:nvPr>
            <p:ph type="ftr" sz="quarter" idx="12"/>
          </p:nvPr>
        </p:nvSpPr>
        <p:spPr/>
        <p:txBody>
          <a:bodyPr rtlCol="0"/>
          <a:lstStyle>
            <a:lvl1pPr>
              <a:defRPr/>
            </a:lvl1pPr>
          </a:lstStyle>
          <a:p>
            <a:pPr>
              <a:defRPr/>
            </a:pPr>
            <a:r>
              <a:rPr lang="tr-TR">
                <a:solidFill>
                  <a:srgbClr val="ED7D31"/>
                </a:solidFill>
              </a:rPr>
              <a:t>Prof.Dr.Nusret Fişek Anma Etkinliği, 01.11.2018, Hacettepe, Ankara</a:t>
            </a:r>
          </a:p>
        </p:txBody>
      </p:sp>
    </p:spTree>
    <p:extLst>
      <p:ext uri="{BB962C8B-B14F-4D97-AF65-F5344CB8AC3E}">
        <p14:creationId xmlns:p14="http://schemas.microsoft.com/office/powerpoint/2010/main" val="918053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lstStyle>
            <a:lvl1pPr>
              <a:defRPr sz="4000">
                <a:solidFill>
                  <a:schemeClr val="tx2"/>
                </a:solidFill>
              </a:defRPr>
            </a:lvl1pPr>
          </a:lstStyle>
          <a:p>
            <a:r>
              <a:rPr lang="tr-TR" smtClean="0"/>
              <a:t>Asıl başlık stili için tıklatın</a:t>
            </a:r>
            <a:endParaRPr lang="en-US"/>
          </a:p>
        </p:txBody>
      </p:sp>
      <p:sp>
        <p:nvSpPr>
          <p:cNvPr id="3" name="2 Veri Yer Tutucusu"/>
          <p:cNvSpPr>
            <a:spLocks noGrp="1"/>
          </p:cNvSpPr>
          <p:nvPr>
            <p:ph type="dt" sz="half" idx="10"/>
          </p:nvPr>
        </p:nvSpPr>
        <p:spPr>
          <a:xfrm>
            <a:off x="6583363" y="612775"/>
            <a:ext cx="957262" cy="457200"/>
          </a:xfrm>
        </p:spPr>
        <p:txBody>
          <a:bodyPr/>
          <a:lstStyle>
            <a:lvl1pPr>
              <a:defRPr/>
            </a:lvl1pPr>
          </a:lstStyle>
          <a:p>
            <a:pPr>
              <a:defRPr/>
            </a:pPr>
            <a:fld id="{604DF685-0622-4C53-9682-95B92BA20CC9}" type="datetime1">
              <a:rPr lang="tr-TR">
                <a:solidFill>
                  <a:srgbClr val="ED7D31"/>
                </a:solidFill>
              </a:rPr>
              <a:pPr>
                <a:defRPr/>
              </a:pPr>
              <a:t>9.03.2020</a:t>
            </a:fld>
            <a:endParaRPr lang="tr-TR">
              <a:solidFill>
                <a:srgbClr val="ED7D31"/>
              </a:solidFill>
            </a:endParaRPr>
          </a:p>
        </p:txBody>
      </p:sp>
      <p:sp>
        <p:nvSpPr>
          <p:cNvPr id="4" name="3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5" name="4 Slayt Numarası Yer Tutucusu"/>
          <p:cNvSpPr>
            <a:spLocks noGrp="1"/>
          </p:cNvSpPr>
          <p:nvPr>
            <p:ph type="sldNum" sz="quarter" idx="12"/>
          </p:nvPr>
        </p:nvSpPr>
        <p:spPr/>
        <p:txBody>
          <a:bodyPr/>
          <a:lstStyle>
            <a:lvl1pPr>
              <a:defRPr/>
            </a:lvl1pPr>
          </a:lstStyle>
          <a:p>
            <a:pPr>
              <a:defRPr/>
            </a:pPr>
            <a:fld id="{A4DA9F8B-B8F8-46FC-B3C0-36FF3554B49C}" type="slidenum">
              <a:rPr lang="tr-TR"/>
              <a:pPr>
                <a:defRPr/>
              </a:pPr>
              <a:t>‹#›</a:t>
            </a:fld>
            <a:endParaRPr lang="tr-TR"/>
          </a:p>
        </p:txBody>
      </p:sp>
    </p:spTree>
    <p:extLst>
      <p:ext uri="{BB962C8B-B14F-4D97-AF65-F5344CB8AC3E}">
        <p14:creationId xmlns:p14="http://schemas.microsoft.com/office/powerpoint/2010/main" val="202072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72BC1A75-7125-47C0-823D-3C5BE6F39D62}" type="datetime1">
              <a:rPr lang="tr-TR">
                <a:solidFill>
                  <a:srgbClr val="ED7D31"/>
                </a:solidFill>
              </a:rPr>
              <a:pPr>
                <a:defRPr/>
              </a:pPr>
              <a:t>9.03.2020</a:t>
            </a:fld>
            <a:endParaRPr lang="tr-TR">
              <a:solidFill>
                <a:srgbClr val="ED7D31"/>
              </a:solidFill>
            </a:endParaRPr>
          </a:p>
        </p:txBody>
      </p:sp>
      <p:sp>
        <p:nvSpPr>
          <p:cNvPr id="3"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4" name="22 Slayt Numarası Yer Tutucusu"/>
          <p:cNvSpPr>
            <a:spLocks noGrp="1"/>
          </p:cNvSpPr>
          <p:nvPr>
            <p:ph type="sldNum" sz="quarter" idx="12"/>
          </p:nvPr>
        </p:nvSpPr>
        <p:spPr/>
        <p:txBody>
          <a:bodyPr/>
          <a:lstStyle>
            <a:lvl1pPr>
              <a:defRPr/>
            </a:lvl1pPr>
          </a:lstStyle>
          <a:p>
            <a:pPr>
              <a:defRPr/>
            </a:pPr>
            <a:fld id="{944704AA-217A-4368-8FA8-F7C44B274D48}" type="slidenum">
              <a:rPr lang="tr-TR"/>
              <a:pPr>
                <a:defRPr/>
              </a:pPr>
              <a:t>‹#›</a:t>
            </a:fld>
            <a:endParaRPr lang="tr-TR"/>
          </a:p>
        </p:txBody>
      </p:sp>
    </p:spTree>
    <p:extLst>
      <p:ext uri="{BB962C8B-B14F-4D97-AF65-F5344CB8AC3E}">
        <p14:creationId xmlns:p14="http://schemas.microsoft.com/office/powerpoint/2010/main" val="4691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lang="tr-TR" smtClean="0"/>
              <a:t>Asıl başlık stili için tıklatın</a:t>
            </a:r>
            <a:endParaRPr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845A9B66-A2D4-4EB9-BA0B-7906408E5512}" type="datetime1">
              <a:rPr lang="tr-TR">
                <a:solidFill>
                  <a:srgbClr val="ED7D31"/>
                </a:solidFill>
              </a:rPr>
              <a:pPr>
                <a:defRPr/>
              </a:pPr>
              <a:t>9.03.2020</a:t>
            </a:fld>
            <a:endParaRPr lang="tr-TR">
              <a:solidFill>
                <a:srgbClr val="ED7D31"/>
              </a:solidFill>
            </a:endParaRPr>
          </a:p>
        </p:txBody>
      </p:sp>
      <p:sp>
        <p:nvSpPr>
          <p:cNvPr id="6"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7" name="22 Slayt Numarası Yer Tutucusu"/>
          <p:cNvSpPr>
            <a:spLocks noGrp="1"/>
          </p:cNvSpPr>
          <p:nvPr>
            <p:ph type="sldNum" sz="quarter" idx="12"/>
          </p:nvPr>
        </p:nvSpPr>
        <p:spPr/>
        <p:txBody>
          <a:bodyPr/>
          <a:lstStyle>
            <a:lvl1pPr>
              <a:defRPr/>
            </a:lvl1pPr>
          </a:lstStyle>
          <a:p>
            <a:pPr>
              <a:defRPr/>
            </a:pPr>
            <a:fld id="{38425FE5-2B7F-454C-BE68-44DF7B6B3C3C}" type="slidenum">
              <a:rPr lang="tr-TR"/>
              <a:pPr>
                <a:defRPr/>
              </a:pPr>
              <a:t>‹#›</a:t>
            </a:fld>
            <a:endParaRPr lang="tr-TR"/>
          </a:p>
        </p:txBody>
      </p:sp>
    </p:spTree>
    <p:extLst>
      <p:ext uri="{BB962C8B-B14F-4D97-AF65-F5344CB8AC3E}">
        <p14:creationId xmlns:p14="http://schemas.microsoft.com/office/powerpoint/2010/main" val="355183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DF6120-F1F0-4C60-9FE9-39AC71A9C79D}" type="datetimeFigureOut">
              <a:rPr lang="en-US" smtClean="0"/>
              <a:pPr/>
              <a:t>3/9/2020</a:t>
            </a:fld>
            <a:endParaRPr lang="en-US" dirty="0"/>
          </a:p>
        </p:txBody>
      </p:sp>
      <p:sp>
        <p:nvSpPr>
          <p:cNvPr id="5" name="Altbilgi Yer Tutucusu 4"/>
          <p:cNvSpPr>
            <a:spLocks noGrp="1"/>
          </p:cNvSpPr>
          <p:nvPr>
            <p:ph type="ftr" sz="quarter" idx="11"/>
          </p:nvPr>
        </p:nvSpPr>
        <p:spPr/>
        <p:txBody>
          <a:bodyPr/>
          <a:lstStyle/>
          <a:p>
            <a:endParaRPr kumimoji="0" lang="en-US"/>
          </a:p>
        </p:txBody>
      </p:sp>
      <p:sp>
        <p:nvSpPr>
          <p:cNvPr id="6" name="Slayt Numarası Yer Tutucusu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extLst>
      <p:ext uri="{BB962C8B-B14F-4D97-AF65-F5344CB8AC3E}">
        <p14:creationId xmlns:p14="http://schemas.microsoft.com/office/powerpoint/2010/main" val="93625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5" name="13 Veri Yer Tutucusu"/>
          <p:cNvSpPr>
            <a:spLocks noGrp="1"/>
          </p:cNvSpPr>
          <p:nvPr>
            <p:ph type="dt" sz="half" idx="10"/>
          </p:nvPr>
        </p:nvSpPr>
        <p:spPr/>
        <p:txBody>
          <a:bodyPr/>
          <a:lstStyle>
            <a:lvl1pPr>
              <a:defRPr/>
            </a:lvl1pPr>
          </a:lstStyle>
          <a:p>
            <a:pPr>
              <a:defRPr/>
            </a:pPr>
            <a:fld id="{BF7D3401-6E80-4D5A-87BA-7DEED58321B2}" type="datetime1">
              <a:rPr lang="tr-TR">
                <a:solidFill>
                  <a:srgbClr val="ED7D31"/>
                </a:solidFill>
              </a:rPr>
              <a:pPr>
                <a:defRPr/>
              </a:pPr>
              <a:t>9.03.2020</a:t>
            </a:fld>
            <a:endParaRPr lang="tr-TR">
              <a:solidFill>
                <a:srgbClr val="ED7D31"/>
              </a:solidFill>
            </a:endParaRPr>
          </a:p>
        </p:txBody>
      </p:sp>
      <p:sp>
        <p:nvSpPr>
          <p:cNvPr id="6"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7" name="22 Slayt Numarası Yer Tutucusu"/>
          <p:cNvSpPr>
            <a:spLocks noGrp="1"/>
          </p:cNvSpPr>
          <p:nvPr>
            <p:ph type="sldNum" sz="quarter" idx="12"/>
          </p:nvPr>
        </p:nvSpPr>
        <p:spPr/>
        <p:txBody>
          <a:bodyPr/>
          <a:lstStyle>
            <a:lvl1pPr>
              <a:defRPr/>
            </a:lvl1pPr>
          </a:lstStyle>
          <a:p>
            <a:pPr>
              <a:defRPr/>
            </a:pPr>
            <a:fld id="{35681CC4-01BB-4EBD-B379-B01FAA5F0B18}" type="slidenum">
              <a:rPr lang="tr-TR"/>
              <a:pPr>
                <a:defRPr/>
              </a:pPr>
              <a:t>‹#›</a:t>
            </a:fld>
            <a:endParaRPr lang="tr-TR"/>
          </a:p>
        </p:txBody>
      </p:sp>
    </p:spTree>
    <p:extLst>
      <p:ext uri="{BB962C8B-B14F-4D97-AF65-F5344CB8AC3E}">
        <p14:creationId xmlns:p14="http://schemas.microsoft.com/office/powerpoint/2010/main" val="570013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49DDBBBD-640B-436F-9EC7-B223E8CD0F2A}" type="datetime1">
              <a:rPr lang="tr-TR">
                <a:solidFill>
                  <a:srgbClr val="ED7D31"/>
                </a:solidFill>
              </a:rPr>
              <a:pPr>
                <a:defRPr/>
              </a:pPr>
              <a:t>9.03.2020</a:t>
            </a:fld>
            <a:endParaRPr lang="tr-TR">
              <a:solidFill>
                <a:srgbClr val="ED7D31"/>
              </a:solidFill>
            </a:endParaRPr>
          </a:p>
        </p:txBody>
      </p:sp>
      <p:sp>
        <p:nvSpPr>
          <p:cNvPr id="5"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6" name="22 Slayt Numarası Yer Tutucusu"/>
          <p:cNvSpPr>
            <a:spLocks noGrp="1"/>
          </p:cNvSpPr>
          <p:nvPr>
            <p:ph type="sldNum" sz="quarter" idx="12"/>
          </p:nvPr>
        </p:nvSpPr>
        <p:spPr/>
        <p:txBody>
          <a:bodyPr/>
          <a:lstStyle>
            <a:lvl1pPr>
              <a:defRPr/>
            </a:lvl1pPr>
          </a:lstStyle>
          <a:p>
            <a:pPr>
              <a:defRPr/>
            </a:pPr>
            <a:fld id="{6A02F1B9-D122-4A31-878A-F9DBD185650A}" type="slidenum">
              <a:rPr lang="tr-TR"/>
              <a:pPr>
                <a:defRPr/>
              </a:pPr>
              <a:t>‹#›</a:t>
            </a:fld>
            <a:endParaRPr lang="tr-TR"/>
          </a:p>
        </p:txBody>
      </p:sp>
    </p:spTree>
    <p:extLst>
      <p:ext uri="{BB962C8B-B14F-4D97-AF65-F5344CB8AC3E}">
        <p14:creationId xmlns:p14="http://schemas.microsoft.com/office/powerpoint/2010/main" val="3641565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4E73D805-2E4A-4A47-8D18-AE7B4693B43B}" type="datetime1">
              <a:rPr lang="tr-TR">
                <a:solidFill>
                  <a:srgbClr val="ED7D31"/>
                </a:solidFill>
              </a:rPr>
              <a:pPr>
                <a:defRPr/>
              </a:pPr>
              <a:t>9.03.2020</a:t>
            </a:fld>
            <a:endParaRPr lang="tr-TR">
              <a:solidFill>
                <a:srgbClr val="ED7D31"/>
              </a:solidFill>
            </a:endParaRPr>
          </a:p>
        </p:txBody>
      </p:sp>
      <p:sp>
        <p:nvSpPr>
          <p:cNvPr id="5"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6" name="22 Slayt Numarası Yer Tutucusu"/>
          <p:cNvSpPr>
            <a:spLocks noGrp="1"/>
          </p:cNvSpPr>
          <p:nvPr>
            <p:ph type="sldNum" sz="quarter" idx="12"/>
          </p:nvPr>
        </p:nvSpPr>
        <p:spPr/>
        <p:txBody>
          <a:bodyPr/>
          <a:lstStyle>
            <a:lvl1pPr>
              <a:defRPr/>
            </a:lvl1pPr>
          </a:lstStyle>
          <a:p>
            <a:pPr>
              <a:defRPr/>
            </a:pPr>
            <a:fld id="{72147530-157D-4876-942D-19F6842DB581}" type="slidenum">
              <a:rPr lang="tr-TR"/>
              <a:pPr>
                <a:defRPr/>
              </a:pPr>
              <a:t>‹#›</a:t>
            </a:fld>
            <a:endParaRPr lang="tr-TR"/>
          </a:p>
        </p:txBody>
      </p:sp>
    </p:spTree>
    <p:extLst>
      <p:ext uri="{BB962C8B-B14F-4D97-AF65-F5344CB8AC3E}">
        <p14:creationId xmlns:p14="http://schemas.microsoft.com/office/powerpoint/2010/main" val="389965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Dikdörtgen"/>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4 Dikdörtgen"/>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5 Dikdörtgen"/>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6 Dikdörtgen"/>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9 Dikdörtgen"/>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1" name="10 Yuvarlatılmış Dikdörtgen"/>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2" name="11 Yuvarlatılmış Dikdörtgen"/>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12 Dikdörtgen"/>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13 Dikdörtgen"/>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14 Dikdörtgen"/>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15 Dikdörtgen"/>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tr-TR" smtClean="0"/>
              <a:t>Asıl başlık stili için tıklatın</a:t>
            </a:r>
            <a:endParaRPr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17" name="27 Veri Yer Tutucusu"/>
          <p:cNvSpPr>
            <a:spLocks noGrp="1"/>
          </p:cNvSpPr>
          <p:nvPr>
            <p:ph type="dt" sz="half" idx="10"/>
          </p:nvPr>
        </p:nvSpPr>
        <p:spPr>
          <a:xfrm>
            <a:off x="6705600" y="4206875"/>
            <a:ext cx="960438" cy="457200"/>
          </a:xfrm>
        </p:spPr>
        <p:txBody>
          <a:bodyPr/>
          <a:lstStyle>
            <a:lvl1pPr>
              <a:defRPr/>
            </a:lvl1pPr>
          </a:lstStyle>
          <a:p>
            <a:pPr>
              <a:defRPr/>
            </a:pPr>
            <a:fld id="{0520E941-4A3B-4D8A-BEB6-66C99EC605CA}" type="datetime1">
              <a:rPr lang="tr-TR">
                <a:solidFill>
                  <a:srgbClr val="ED7D31"/>
                </a:solidFill>
              </a:rPr>
              <a:pPr>
                <a:defRPr/>
              </a:pPr>
              <a:t>9.03.2020</a:t>
            </a:fld>
            <a:endParaRPr lang="tr-TR">
              <a:solidFill>
                <a:srgbClr val="ED7D31"/>
              </a:solidFill>
            </a:endParaRPr>
          </a:p>
        </p:txBody>
      </p:sp>
      <p:sp>
        <p:nvSpPr>
          <p:cNvPr id="18" name="16 Altbilgi Yer Tutucusu"/>
          <p:cNvSpPr>
            <a:spLocks noGrp="1"/>
          </p:cNvSpPr>
          <p:nvPr>
            <p:ph type="ftr" sz="quarter" idx="11"/>
          </p:nvPr>
        </p:nvSpPr>
        <p:spPr>
          <a:xfrm>
            <a:off x="5410200" y="4205288"/>
            <a:ext cx="1295400" cy="457200"/>
          </a:xfrm>
        </p:spPr>
        <p:txBody>
          <a:bodyPr/>
          <a:lstStyle>
            <a:lvl1pPr>
              <a:defRPr/>
            </a:lvl1pPr>
          </a:lstStyle>
          <a:p>
            <a:pPr>
              <a:defRPr/>
            </a:pPr>
            <a:r>
              <a:rPr lang="tr-TR">
                <a:solidFill>
                  <a:srgbClr val="ED7D31"/>
                </a:solidFill>
              </a:rPr>
              <a:t>Prof.Dr.Nusret Fişek Anma Etkinliği, 01.11.2018, Hacettepe, Ankara</a:t>
            </a:r>
          </a:p>
        </p:txBody>
      </p:sp>
      <p:sp>
        <p:nvSpPr>
          <p:cNvPr id="19" name="28 Slayt Numarası Yer Tutucusu"/>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9A4208C9-94DD-4E55-9723-6B3893B3A4BB}"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74431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9442EC5D-5104-481E-9058-6E62CFE2B3DB}" type="datetime1">
              <a:rPr lang="tr-TR">
                <a:solidFill>
                  <a:srgbClr val="ED7D31"/>
                </a:solidFill>
              </a:rPr>
              <a:pPr>
                <a:defRPr/>
              </a:pPr>
              <a:t>9.03.2020</a:t>
            </a:fld>
            <a:endParaRPr lang="tr-TR">
              <a:solidFill>
                <a:srgbClr val="ED7D31"/>
              </a:solidFill>
            </a:endParaRPr>
          </a:p>
        </p:txBody>
      </p:sp>
      <p:sp>
        <p:nvSpPr>
          <p:cNvPr id="5"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6" name="22 Slayt Numarası Yer Tutucusu"/>
          <p:cNvSpPr>
            <a:spLocks noGrp="1"/>
          </p:cNvSpPr>
          <p:nvPr>
            <p:ph type="sldNum" sz="quarter" idx="12"/>
          </p:nvPr>
        </p:nvSpPr>
        <p:spPr/>
        <p:txBody>
          <a:bodyPr/>
          <a:lstStyle>
            <a:lvl1pPr>
              <a:defRPr/>
            </a:lvl1pPr>
          </a:lstStyle>
          <a:p>
            <a:pPr>
              <a:defRPr/>
            </a:pPr>
            <a:fld id="{D36F2F3B-C9E3-436B-8D41-5B7739092CB0}" type="slidenum">
              <a:rPr lang="tr-TR"/>
              <a:pPr>
                <a:defRPr/>
              </a:pPr>
              <a:t>‹#›</a:t>
            </a:fld>
            <a:endParaRPr lang="tr-TR"/>
          </a:p>
        </p:txBody>
      </p:sp>
    </p:spTree>
    <p:extLst>
      <p:ext uri="{BB962C8B-B14F-4D97-AF65-F5344CB8AC3E}">
        <p14:creationId xmlns:p14="http://schemas.microsoft.com/office/powerpoint/2010/main" val="2437969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13 Veri Yer Tutucusu"/>
          <p:cNvSpPr>
            <a:spLocks noGrp="1"/>
          </p:cNvSpPr>
          <p:nvPr>
            <p:ph type="dt" sz="half" idx="10"/>
          </p:nvPr>
        </p:nvSpPr>
        <p:spPr/>
        <p:txBody>
          <a:bodyPr/>
          <a:lstStyle>
            <a:lvl1pPr>
              <a:defRPr/>
            </a:lvl1pPr>
          </a:lstStyle>
          <a:p>
            <a:pPr>
              <a:defRPr/>
            </a:pPr>
            <a:fld id="{4BC81D71-FF16-4379-ACBD-26F2C37FE8DE}" type="datetime1">
              <a:rPr lang="tr-TR">
                <a:solidFill>
                  <a:srgbClr val="ED7D31"/>
                </a:solidFill>
              </a:rPr>
              <a:pPr>
                <a:defRPr/>
              </a:pPr>
              <a:t>9.03.2020</a:t>
            </a:fld>
            <a:endParaRPr lang="tr-TR">
              <a:solidFill>
                <a:srgbClr val="ED7D31"/>
              </a:solidFill>
            </a:endParaRPr>
          </a:p>
        </p:txBody>
      </p:sp>
      <p:sp>
        <p:nvSpPr>
          <p:cNvPr id="5"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6" name="22 Slayt Numarası Yer Tutucusu"/>
          <p:cNvSpPr>
            <a:spLocks noGrp="1"/>
          </p:cNvSpPr>
          <p:nvPr>
            <p:ph type="sldNum" sz="quarter" idx="12"/>
          </p:nvPr>
        </p:nvSpPr>
        <p:spPr/>
        <p:txBody>
          <a:bodyPr/>
          <a:lstStyle>
            <a:lvl1pPr>
              <a:defRPr/>
            </a:lvl1pPr>
          </a:lstStyle>
          <a:p>
            <a:pPr>
              <a:defRPr/>
            </a:pPr>
            <a:fld id="{1E06E84F-2E56-4727-A6F7-B3B7F5081EE3}" type="slidenum">
              <a:rPr lang="tr-TR"/>
              <a:pPr>
                <a:defRPr/>
              </a:pPr>
              <a:t>‹#›</a:t>
            </a:fld>
            <a:endParaRPr lang="tr-TR"/>
          </a:p>
        </p:txBody>
      </p:sp>
    </p:spTree>
    <p:extLst>
      <p:ext uri="{BB962C8B-B14F-4D97-AF65-F5344CB8AC3E}">
        <p14:creationId xmlns:p14="http://schemas.microsoft.com/office/powerpoint/2010/main" val="1440619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0002B8E9-D23C-4B60-8587-BAC418BCA5BE}" type="datetime1">
              <a:rPr lang="tr-TR">
                <a:solidFill>
                  <a:srgbClr val="ED7D31"/>
                </a:solidFill>
              </a:rPr>
              <a:pPr>
                <a:defRPr/>
              </a:pPr>
              <a:t>9.03.2020</a:t>
            </a:fld>
            <a:endParaRPr lang="tr-TR">
              <a:solidFill>
                <a:srgbClr val="ED7D31"/>
              </a:solidFill>
            </a:endParaRPr>
          </a:p>
        </p:txBody>
      </p:sp>
      <p:sp>
        <p:nvSpPr>
          <p:cNvPr id="6"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7" name="22 Slayt Numarası Yer Tutucusu"/>
          <p:cNvSpPr>
            <a:spLocks noGrp="1"/>
          </p:cNvSpPr>
          <p:nvPr>
            <p:ph type="sldNum" sz="quarter" idx="12"/>
          </p:nvPr>
        </p:nvSpPr>
        <p:spPr/>
        <p:txBody>
          <a:bodyPr/>
          <a:lstStyle>
            <a:lvl1pPr>
              <a:defRPr/>
            </a:lvl1pPr>
          </a:lstStyle>
          <a:p>
            <a:pPr>
              <a:defRPr/>
            </a:pPr>
            <a:fld id="{CDD207A1-FEB9-4A3F-8A3A-CAC039F928AA}" type="slidenum">
              <a:rPr lang="tr-TR"/>
              <a:pPr>
                <a:defRPr/>
              </a:pPr>
              <a:t>‹#›</a:t>
            </a:fld>
            <a:endParaRPr lang="tr-TR"/>
          </a:p>
        </p:txBody>
      </p:sp>
    </p:spTree>
    <p:extLst>
      <p:ext uri="{BB962C8B-B14F-4D97-AF65-F5344CB8AC3E}">
        <p14:creationId xmlns:p14="http://schemas.microsoft.com/office/powerpoint/2010/main" val="3580866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lstStyle>
            <a:lvl1pPr>
              <a:defRPr sz="4000" b="0" i="0"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5 Veri Yer Tutucusu"/>
          <p:cNvSpPr>
            <a:spLocks noGrp="1"/>
          </p:cNvSpPr>
          <p:nvPr>
            <p:ph type="dt" sz="half" idx="10"/>
          </p:nvPr>
        </p:nvSpPr>
        <p:spPr/>
        <p:txBody>
          <a:bodyPr rtlCol="0"/>
          <a:lstStyle>
            <a:lvl1pPr>
              <a:defRPr/>
            </a:lvl1pPr>
          </a:lstStyle>
          <a:p>
            <a:pPr>
              <a:defRPr/>
            </a:pPr>
            <a:fld id="{90E99567-CF2D-4853-ACF6-6C8C0327F64E}" type="datetime1">
              <a:rPr lang="tr-TR">
                <a:solidFill>
                  <a:srgbClr val="ED7D31"/>
                </a:solidFill>
              </a:rPr>
              <a:pPr>
                <a:defRPr/>
              </a:pPr>
              <a:t>9.03.2020</a:t>
            </a:fld>
            <a:endParaRPr lang="tr-TR">
              <a:solidFill>
                <a:srgbClr val="ED7D31"/>
              </a:solidFill>
            </a:endParaRPr>
          </a:p>
        </p:txBody>
      </p:sp>
      <p:sp>
        <p:nvSpPr>
          <p:cNvPr id="8" name="26 Slayt Numarası Yer Tutucusu"/>
          <p:cNvSpPr>
            <a:spLocks noGrp="1"/>
          </p:cNvSpPr>
          <p:nvPr>
            <p:ph type="sldNum" sz="quarter" idx="11"/>
          </p:nvPr>
        </p:nvSpPr>
        <p:spPr/>
        <p:txBody>
          <a:bodyPr rtlCol="0"/>
          <a:lstStyle>
            <a:lvl1pPr>
              <a:defRPr/>
            </a:lvl1pPr>
          </a:lstStyle>
          <a:p>
            <a:pPr>
              <a:defRPr/>
            </a:pPr>
            <a:fld id="{0026B903-BE37-4FDD-B46B-07E635B9F7FB}" type="slidenum">
              <a:rPr lang="tr-TR"/>
              <a:pPr>
                <a:defRPr/>
              </a:pPr>
              <a:t>‹#›</a:t>
            </a:fld>
            <a:endParaRPr lang="tr-TR"/>
          </a:p>
        </p:txBody>
      </p:sp>
      <p:sp>
        <p:nvSpPr>
          <p:cNvPr id="9" name="27 Altbilgi Yer Tutucusu"/>
          <p:cNvSpPr>
            <a:spLocks noGrp="1"/>
          </p:cNvSpPr>
          <p:nvPr>
            <p:ph type="ftr" sz="quarter" idx="12"/>
          </p:nvPr>
        </p:nvSpPr>
        <p:spPr/>
        <p:txBody>
          <a:bodyPr rtlCol="0"/>
          <a:lstStyle>
            <a:lvl1pPr>
              <a:defRPr/>
            </a:lvl1pPr>
          </a:lstStyle>
          <a:p>
            <a:pPr>
              <a:defRPr/>
            </a:pPr>
            <a:r>
              <a:rPr lang="tr-TR">
                <a:solidFill>
                  <a:srgbClr val="ED7D31"/>
                </a:solidFill>
              </a:rPr>
              <a:t>Prof.Dr.Nusret Fişek Anma Etkinliği, 01.11.2018, Hacettepe, Ankara</a:t>
            </a:r>
          </a:p>
        </p:txBody>
      </p:sp>
    </p:spTree>
    <p:extLst>
      <p:ext uri="{BB962C8B-B14F-4D97-AF65-F5344CB8AC3E}">
        <p14:creationId xmlns:p14="http://schemas.microsoft.com/office/powerpoint/2010/main" val="1984033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lstStyle>
            <a:lvl1pPr>
              <a:defRPr sz="4000">
                <a:solidFill>
                  <a:schemeClr val="tx2"/>
                </a:solidFill>
              </a:defRPr>
            </a:lvl1pPr>
          </a:lstStyle>
          <a:p>
            <a:r>
              <a:rPr lang="tr-TR" smtClean="0"/>
              <a:t>Asıl başlık stili için tıklatın</a:t>
            </a:r>
            <a:endParaRPr lang="en-US"/>
          </a:p>
        </p:txBody>
      </p:sp>
      <p:sp>
        <p:nvSpPr>
          <p:cNvPr id="3" name="2 Veri Yer Tutucusu"/>
          <p:cNvSpPr>
            <a:spLocks noGrp="1"/>
          </p:cNvSpPr>
          <p:nvPr>
            <p:ph type="dt" sz="half" idx="10"/>
          </p:nvPr>
        </p:nvSpPr>
        <p:spPr>
          <a:xfrm>
            <a:off x="6583363" y="612775"/>
            <a:ext cx="957262" cy="457200"/>
          </a:xfrm>
        </p:spPr>
        <p:txBody>
          <a:bodyPr/>
          <a:lstStyle>
            <a:lvl1pPr>
              <a:defRPr/>
            </a:lvl1pPr>
          </a:lstStyle>
          <a:p>
            <a:pPr>
              <a:defRPr/>
            </a:pPr>
            <a:fld id="{604DF685-0622-4C53-9682-95B92BA20CC9}" type="datetime1">
              <a:rPr lang="tr-TR">
                <a:solidFill>
                  <a:srgbClr val="ED7D31"/>
                </a:solidFill>
              </a:rPr>
              <a:pPr>
                <a:defRPr/>
              </a:pPr>
              <a:t>9.03.2020</a:t>
            </a:fld>
            <a:endParaRPr lang="tr-TR">
              <a:solidFill>
                <a:srgbClr val="ED7D31"/>
              </a:solidFill>
            </a:endParaRPr>
          </a:p>
        </p:txBody>
      </p:sp>
      <p:sp>
        <p:nvSpPr>
          <p:cNvPr id="4" name="3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5" name="4 Slayt Numarası Yer Tutucusu"/>
          <p:cNvSpPr>
            <a:spLocks noGrp="1"/>
          </p:cNvSpPr>
          <p:nvPr>
            <p:ph type="sldNum" sz="quarter" idx="12"/>
          </p:nvPr>
        </p:nvSpPr>
        <p:spPr/>
        <p:txBody>
          <a:bodyPr/>
          <a:lstStyle>
            <a:lvl1pPr>
              <a:defRPr/>
            </a:lvl1pPr>
          </a:lstStyle>
          <a:p>
            <a:pPr>
              <a:defRPr/>
            </a:pPr>
            <a:fld id="{A4DA9F8B-B8F8-46FC-B3C0-36FF3554B49C}" type="slidenum">
              <a:rPr lang="tr-TR"/>
              <a:pPr>
                <a:defRPr/>
              </a:pPr>
              <a:t>‹#›</a:t>
            </a:fld>
            <a:endParaRPr lang="tr-TR"/>
          </a:p>
        </p:txBody>
      </p:sp>
    </p:spTree>
    <p:extLst>
      <p:ext uri="{BB962C8B-B14F-4D97-AF65-F5344CB8AC3E}">
        <p14:creationId xmlns:p14="http://schemas.microsoft.com/office/powerpoint/2010/main" val="2013097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72BC1A75-7125-47C0-823D-3C5BE6F39D62}" type="datetime1">
              <a:rPr lang="tr-TR">
                <a:solidFill>
                  <a:srgbClr val="ED7D31"/>
                </a:solidFill>
              </a:rPr>
              <a:pPr>
                <a:defRPr/>
              </a:pPr>
              <a:t>9.03.2020</a:t>
            </a:fld>
            <a:endParaRPr lang="tr-TR">
              <a:solidFill>
                <a:srgbClr val="ED7D31"/>
              </a:solidFill>
            </a:endParaRPr>
          </a:p>
        </p:txBody>
      </p:sp>
      <p:sp>
        <p:nvSpPr>
          <p:cNvPr id="3"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4" name="22 Slayt Numarası Yer Tutucusu"/>
          <p:cNvSpPr>
            <a:spLocks noGrp="1"/>
          </p:cNvSpPr>
          <p:nvPr>
            <p:ph type="sldNum" sz="quarter" idx="12"/>
          </p:nvPr>
        </p:nvSpPr>
        <p:spPr/>
        <p:txBody>
          <a:bodyPr/>
          <a:lstStyle>
            <a:lvl1pPr>
              <a:defRPr/>
            </a:lvl1pPr>
          </a:lstStyle>
          <a:p>
            <a:pPr>
              <a:defRPr/>
            </a:pPr>
            <a:fld id="{944704AA-217A-4368-8FA8-F7C44B274D48}" type="slidenum">
              <a:rPr lang="tr-TR"/>
              <a:pPr>
                <a:defRPr/>
              </a:pPr>
              <a:t>‹#›</a:t>
            </a:fld>
            <a:endParaRPr lang="tr-TR"/>
          </a:p>
        </p:txBody>
      </p:sp>
    </p:spTree>
    <p:extLst>
      <p:ext uri="{BB962C8B-B14F-4D97-AF65-F5344CB8AC3E}">
        <p14:creationId xmlns:p14="http://schemas.microsoft.com/office/powerpoint/2010/main" val="232354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CDF6120-F1F0-4C60-9FE9-39AC71A9C79D}" type="datetimeFigureOut">
              <a:rPr lang="en-US" smtClean="0"/>
              <a:pPr/>
              <a:t>3/9/2020</a:t>
            </a:fld>
            <a:endParaRPr lang="en-US" dirty="0"/>
          </a:p>
        </p:txBody>
      </p:sp>
      <p:sp>
        <p:nvSpPr>
          <p:cNvPr id="5" name="Altbilgi Yer Tutucusu 4"/>
          <p:cNvSpPr>
            <a:spLocks noGrp="1"/>
          </p:cNvSpPr>
          <p:nvPr>
            <p:ph type="ftr" sz="quarter" idx="11"/>
          </p:nvPr>
        </p:nvSpPr>
        <p:spPr/>
        <p:txBody>
          <a:bodyPr/>
          <a:lstStyle/>
          <a:p>
            <a:endParaRPr kumimoji="0" lang="en-US" dirty="0"/>
          </a:p>
        </p:txBody>
      </p:sp>
      <p:sp>
        <p:nvSpPr>
          <p:cNvPr id="6" name="Slayt Numarası Yer Tutucusu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extLst>
      <p:ext uri="{BB962C8B-B14F-4D97-AF65-F5344CB8AC3E}">
        <p14:creationId xmlns:p14="http://schemas.microsoft.com/office/powerpoint/2010/main" val="970927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lang="tr-TR" smtClean="0"/>
              <a:t>Asıl başlık stili için tıklatın</a:t>
            </a:r>
            <a:endParaRPr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845A9B66-A2D4-4EB9-BA0B-7906408E5512}" type="datetime1">
              <a:rPr lang="tr-TR">
                <a:solidFill>
                  <a:srgbClr val="ED7D31"/>
                </a:solidFill>
              </a:rPr>
              <a:pPr>
                <a:defRPr/>
              </a:pPr>
              <a:t>9.03.2020</a:t>
            </a:fld>
            <a:endParaRPr lang="tr-TR">
              <a:solidFill>
                <a:srgbClr val="ED7D31"/>
              </a:solidFill>
            </a:endParaRPr>
          </a:p>
        </p:txBody>
      </p:sp>
      <p:sp>
        <p:nvSpPr>
          <p:cNvPr id="6"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7" name="22 Slayt Numarası Yer Tutucusu"/>
          <p:cNvSpPr>
            <a:spLocks noGrp="1"/>
          </p:cNvSpPr>
          <p:nvPr>
            <p:ph type="sldNum" sz="quarter" idx="12"/>
          </p:nvPr>
        </p:nvSpPr>
        <p:spPr/>
        <p:txBody>
          <a:bodyPr/>
          <a:lstStyle>
            <a:lvl1pPr>
              <a:defRPr/>
            </a:lvl1pPr>
          </a:lstStyle>
          <a:p>
            <a:pPr>
              <a:defRPr/>
            </a:pPr>
            <a:fld id="{38425FE5-2B7F-454C-BE68-44DF7B6B3C3C}" type="slidenum">
              <a:rPr lang="tr-TR"/>
              <a:pPr>
                <a:defRPr/>
              </a:pPr>
              <a:t>‹#›</a:t>
            </a:fld>
            <a:endParaRPr lang="tr-TR"/>
          </a:p>
        </p:txBody>
      </p:sp>
    </p:spTree>
    <p:extLst>
      <p:ext uri="{BB962C8B-B14F-4D97-AF65-F5344CB8AC3E}">
        <p14:creationId xmlns:p14="http://schemas.microsoft.com/office/powerpoint/2010/main" val="3830748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5" name="13 Veri Yer Tutucusu"/>
          <p:cNvSpPr>
            <a:spLocks noGrp="1"/>
          </p:cNvSpPr>
          <p:nvPr>
            <p:ph type="dt" sz="half" idx="10"/>
          </p:nvPr>
        </p:nvSpPr>
        <p:spPr/>
        <p:txBody>
          <a:bodyPr/>
          <a:lstStyle>
            <a:lvl1pPr>
              <a:defRPr/>
            </a:lvl1pPr>
          </a:lstStyle>
          <a:p>
            <a:pPr>
              <a:defRPr/>
            </a:pPr>
            <a:fld id="{BF7D3401-6E80-4D5A-87BA-7DEED58321B2}" type="datetime1">
              <a:rPr lang="tr-TR">
                <a:solidFill>
                  <a:srgbClr val="ED7D31"/>
                </a:solidFill>
              </a:rPr>
              <a:pPr>
                <a:defRPr/>
              </a:pPr>
              <a:t>9.03.2020</a:t>
            </a:fld>
            <a:endParaRPr lang="tr-TR">
              <a:solidFill>
                <a:srgbClr val="ED7D31"/>
              </a:solidFill>
            </a:endParaRPr>
          </a:p>
        </p:txBody>
      </p:sp>
      <p:sp>
        <p:nvSpPr>
          <p:cNvPr id="6"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7" name="22 Slayt Numarası Yer Tutucusu"/>
          <p:cNvSpPr>
            <a:spLocks noGrp="1"/>
          </p:cNvSpPr>
          <p:nvPr>
            <p:ph type="sldNum" sz="quarter" idx="12"/>
          </p:nvPr>
        </p:nvSpPr>
        <p:spPr/>
        <p:txBody>
          <a:bodyPr/>
          <a:lstStyle>
            <a:lvl1pPr>
              <a:defRPr/>
            </a:lvl1pPr>
          </a:lstStyle>
          <a:p>
            <a:pPr>
              <a:defRPr/>
            </a:pPr>
            <a:fld id="{35681CC4-01BB-4EBD-B379-B01FAA5F0B18}" type="slidenum">
              <a:rPr lang="tr-TR"/>
              <a:pPr>
                <a:defRPr/>
              </a:pPr>
              <a:t>‹#›</a:t>
            </a:fld>
            <a:endParaRPr lang="tr-TR"/>
          </a:p>
        </p:txBody>
      </p:sp>
    </p:spTree>
    <p:extLst>
      <p:ext uri="{BB962C8B-B14F-4D97-AF65-F5344CB8AC3E}">
        <p14:creationId xmlns:p14="http://schemas.microsoft.com/office/powerpoint/2010/main" val="2976286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49DDBBBD-640B-436F-9EC7-B223E8CD0F2A}" type="datetime1">
              <a:rPr lang="tr-TR">
                <a:solidFill>
                  <a:srgbClr val="ED7D31"/>
                </a:solidFill>
              </a:rPr>
              <a:pPr>
                <a:defRPr/>
              </a:pPr>
              <a:t>9.03.2020</a:t>
            </a:fld>
            <a:endParaRPr lang="tr-TR">
              <a:solidFill>
                <a:srgbClr val="ED7D31"/>
              </a:solidFill>
            </a:endParaRPr>
          </a:p>
        </p:txBody>
      </p:sp>
      <p:sp>
        <p:nvSpPr>
          <p:cNvPr id="5"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6" name="22 Slayt Numarası Yer Tutucusu"/>
          <p:cNvSpPr>
            <a:spLocks noGrp="1"/>
          </p:cNvSpPr>
          <p:nvPr>
            <p:ph type="sldNum" sz="quarter" idx="12"/>
          </p:nvPr>
        </p:nvSpPr>
        <p:spPr/>
        <p:txBody>
          <a:bodyPr/>
          <a:lstStyle>
            <a:lvl1pPr>
              <a:defRPr/>
            </a:lvl1pPr>
          </a:lstStyle>
          <a:p>
            <a:pPr>
              <a:defRPr/>
            </a:pPr>
            <a:fld id="{6A02F1B9-D122-4A31-878A-F9DBD185650A}" type="slidenum">
              <a:rPr lang="tr-TR"/>
              <a:pPr>
                <a:defRPr/>
              </a:pPr>
              <a:t>‹#›</a:t>
            </a:fld>
            <a:endParaRPr lang="tr-TR"/>
          </a:p>
        </p:txBody>
      </p:sp>
    </p:spTree>
    <p:extLst>
      <p:ext uri="{BB962C8B-B14F-4D97-AF65-F5344CB8AC3E}">
        <p14:creationId xmlns:p14="http://schemas.microsoft.com/office/powerpoint/2010/main" val="3241338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4E73D805-2E4A-4A47-8D18-AE7B4693B43B}" type="datetime1">
              <a:rPr lang="tr-TR">
                <a:solidFill>
                  <a:srgbClr val="ED7D31"/>
                </a:solidFill>
              </a:rPr>
              <a:pPr>
                <a:defRPr/>
              </a:pPr>
              <a:t>9.03.2020</a:t>
            </a:fld>
            <a:endParaRPr lang="tr-TR">
              <a:solidFill>
                <a:srgbClr val="ED7D31"/>
              </a:solidFill>
            </a:endParaRPr>
          </a:p>
        </p:txBody>
      </p:sp>
      <p:sp>
        <p:nvSpPr>
          <p:cNvPr id="5"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6" name="22 Slayt Numarası Yer Tutucusu"/>
          <p:cNvSpPr>
            <a:spLocks noGrp="1"/>
          </p:cNvSpPr>
          <p:nvPr>
            <p:ph type="sldNum" sz="quarter" idx="12"/>
          </p:nvPr>
        </p:nvSpPr>
        <p:spPr/>
        <p:txBody>
          <a:bodyPr/>
          <a:lstStyle>
            <a:lvl1pPr>
              <a:defRPr/>
            </a:lvl1pPr>
          </a:lstStyle>
          <a:p>
            <a:pPr>
              <a:defRPr/>
            </a:pPr>
            <a:fld id="{72147530-157D-4876-942D-19F6842DB581}" type="slidenum">
              <a:rPr lang="tr-TR"/>
              <a:pPr>
                <a:defRPr/>
              </a:pPr>
              <a:t>‹#›</a:t>
            </a:fld>
            <a:endParaRPr lang="tr-TR"/>
          </a:p>
        </p:txBody>
      </p:sp>
    </p:spTree>
    <p:extLst>
      <p:ext uri="{BB962C8B-B14F-4D97-AF65-F5344CB8AC3E}">
        <p14:creationId xmlns:p14="http://schemas.microsoft.com/office/powerpoint/2010/main" val="1557490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Dikdörtgen"/>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4 Dikdörtgen"/>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5 Dikdörtgen"/>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6 Dikdörtgen"/>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9 Dikdörtgen"/>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1" name="10 Yuvarlatılmış Dikdörtgen"/>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2" name="11 Yuvarlatılmış Dikdörtgen"/>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12 Dikdörtgen"/>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13 Dikdörtgen"/>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14 Dikdörtgen"/>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15 Dikdörtgen"/>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tr-TR" smtClean="0"/>
              <a:t>Asıl başlık stili için tıklatın</a:t>
            </a:r>
            <a:endParaRPr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17" name="27 Veri Yer Tutucusu"/>
          <p:cNvSpPr>
            <a:spLocks noGrp="1"/>
          </p:cNvSpPr>
          <p:nvPr>
            <p:ph type="dt" sz="half" idx="10"/>
          </p:nvPr>
        </p:nvSpPr>
        <p:spPr>
          <a:xfrm>
            <a:off x="6705600" y="4206875"/>
            <a:ext cx="960438" cy="457200"/>
          </a:xfrm>
        </p:spPr>
        <p:txBody>
          <a:bodyPr/>
          <a:lstStyle>
            <a:lvl1pPr>
              <a:defRPr/>
            </a:lvl1pPr>
          </a:lstStyle>
          <a:p>
            <a:pPr>
              <a:defRPr/>
            </a:pPr>
            <a:fld id="{0520E941-4A3B-4D8A-BEB6-66C99EC605CA}" type="datetime1">
              <a:rPr lang="tr-TR">
                <a:solidFill>
                  <a:srgbClr val="ED7D31"/>
                </a:solidFill>
              </a:rPr>
              <a:pPr>
                <a:defRPr/>
              </a:pPr>
              <a:t>9.03.2020</a:t>
            </a:fld>
            <a:endParaRPr lang="tr-TR">
              <a:solidFill>
                <a:srgbClr val="ED7D31"/>
              </a:solidFill>
            </a:endParaRPr>
          </a:p>
        </p:txBody>
      </p:sp>
      <p:sp>
        <p:nvSpPr>
          <p:cNvPr id="18" name="16 Altbilgi Yer Tutucusu"/>
          <p:cNvSpPr>
            <a:spLocks noGrp="1"/>
          </p:cNvSpPr>
          <p:nvPr>
            <p:ph type="ftr" sz="quarter" idx="11"/>
          </p:nvPr>
        </p:nvSpPr>
        <p:spPr>
          <a:xfrm>
            <a:off x="5410200" y="4205288"/>
            <a:ext cx="1295400" cy="457200"/>
          </a:xfrm>
        </p:spPr>
        <p:txBody>
          <a:bodyPr/>
          <a:lstStyle>
            <a:lvl1pPr>
              <a:defRPr/>
            </a:lvl1pPr>
          </a:lstStyle>
          <a:p>
            <a:pPr>
              <a:defRPr/>
            </a:pPr>
            <a:r>
              <a:rPr lang="tr-TR">
                <a:solidFill>
                  <a:srgbClr val="ED7D31"/>
                </a:solidFill>
              </a:rPr>
              <a:t>Prof.Dr.Nusret Fişek Anma Etkinliği, 01.11.2018, Hacettepe, Ankara</a:t>
            </a:r>
          </a:p>
        </p:txBody>
      </p:sp>
      <p:sp>
        <p:nvSpPr>
          <p:cNvPr id="19" name="28 Slayt Numarası Yer Tutucusu"/>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9A4208C9-94DD-4E55-9723-6B3893B3A4BB}"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535610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9442EC5D-5104-481E-9058-6E62CFE2B3DB}" type="datetime1">
              <a:rPr lang="tr-TR">
                <a:solidFill>
                  <a:srgbClr val="ED7D31"/>
                </a:solidFill>
              </a:rPr>
              <a:pPr>
                <a:defRPr/>
              </a:pPr>
              <a:t>9.03.2020</a:t>
            </a:fld>
            <a:endParaRPr lang="tr-TR">
              <a:solidFill>
                <a:srgbClr val="ED7D31"/>
              </a:solidFill>
            </a:endParaRPr>
          </a:p>
        </p:txBody>
      </p:sp>
      <p:sp>
        <p:nvSpPr>
          <p:cNvPr id="5"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6" name="22 Slayt Numarası Yer Tutucusu"/>
          <p:cNvSpPr>
            <a:spLocks noGrp="1"/>
          </p:cNvSpPr>
          <p:nvPr>
            <p:ph type="sldNum" sz="quarter" idx="12"/>
          </p:nvPr>
        </p:nvSpPr>
        <p:spPr/>
        <p:txBody>
          <a:bodyPr/>
          <a:lstStyle>
            <a:lvl1pPr>
              <a:defRPr/>
            </a:lvl1pPr>
          </a:lstStyle>
          <a:p>
            <a:pPr>
              <a:defRPr/>
            </a:pPr>
            <a:fld id="{D36F2F3B-C9E3-436B-8D41-5B7739092CB0}" type="slidenum">
              <a:rPr lang="tr-TR"/>
              <a:pPr>
                <a:defRPr/>
              </a:pPr>
              <a:t>‹#›</a:t>
            </a:fld>
            <a:endParaRPr lang="tr-TR"/>
          </a:p>
        </p:txBody>
      </p:sp>
    </p:spTree>
    <p:extLst>
      <p:ext uri="{BB962C8B-B14F-4D97-AF65-F5344CB8AC3E}">
        <p14:creationId xmlns:p14="http://schemas.microsoft.com/office/powerpoint/2010/main" val="3079679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13 Veri Yer Tutucusu"/>
          <p:cNvSpPr>
            <a:spLocks noGrp="1"/>
          </p:cNvSpPr>
          <p:nvPr>
            <p:ph type="dt" sz="half" idx="10"/>
          </p:nvPr>
        </p:nvSpPr>
        <p:spPr/>
        <p:txBody>
          <a:bodyPr/>
          <a:lstStyle>
            <a:lvl1pPr>
              <a:defRPr/>
            </a:lvl1pPr>
          </a:lstStyle>
          <a:p>
            <a:pPr>
              <a:defRPr/>
            </a:pPr>
            <a:fld id="{4BC81D71-FF16-4379-ACBD-26F2C37FE8DE}" type="datetime1">
              <a:rPr lang="tr-TR">
                <a:solidFill>
                  <a:srgbClr val="ED7D31"/>
                </a:solidFill>
              </a:rPr>
              <a:pPr>
                <a:defRPr/>
              </a:pPr>
              <a:t>9.03.2020</a:t>
            </a:fld>
            <a:endParaRPr lang="tr-TR">
              <a:solidFill>
                <a:srgbClr val="ED7D31"/>
              </a:solidFill>
            </a:endParaRPr>
          </a:p>
        </p:txBody>
      </p:sp>
      <p:sp>
        <p:nvSpPr>
          <p:cNvPr id="5"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6" name="22 Slayt Numarası Yer Tutucusu"/>
          <p:cNvSpPr>
            <a:spLocks noGrp="1"/>
          </p:cNvSpPr>
          <p:nvPr>
            <p:ph type="sldNum" sz="quarter" idx="12"/>
          </p:nvPr>
        </p:nvSpPr>
        <p:spPr/>
        <p:txBody>
          <a:bodyPr/>
          <a:lstStyle>
            <a:lvl1pPr>
              <a:defRPr/>
            </a:lvl1pPr>
          </a:lstStyle>
          <a:p>
            <a:pPr>
              <a:defRPr/>
            </a:pPr>
            <a:fld id="{1E06E84F-2E56-4727-A6F7-B3B7F5081EE3}" type="slidenum">
              <a:rPr lang="tr-TR"/>
              <a:pPr>
                <a:defRPr/>
              </a:pPr>
              <a:t>‹#›</a:t>
            </a:fld>
            <a:endParaRPr lang="tr-TR"/>
          </a:p>
        </p:txBody>
      </p:sp>
    </p:spTree>
    <p:extLst>
      <p:ext uri="{BB962C8B-B14F-4D97-AF65-F5344CB8AC3E}">
        <p14:creationId xmlns:p14="http://schemas.microsoft.com/office/powerpoint/2010/main" val="2285203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0002B8E9-D23C-4B60-8587-BAC418BCA5BE}" type="datetime1">
              <a:rPr lang="tr-TR">
                <a:solidFill>
                  <a:srgbClr val="ED7D31"/>
                </a:solidFill>
              </a:rPr>
              <a:pPr>
                <a:defRPr/>
              </a:pPr>
              <a:t>9.03.2020</a:t>
            </a:fld>
            <a:endParaRPr lang="tr-TR">
              <a:solidFill>
                <a:srgbClr val="ED7D31"/>
              </a:solidFill>
            </a:endParaRPr>
          </a:p>
        </p:txBody>
      </p:sp>
      <p:sp>
        <p:nvSpPr>
          <p:cNvPr id="6"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7" name="22 Slayt Numarası Yer Tutucusu"/>
          <p:cNvSpPr>
            <a:spLocks noGrp="1"/>
          </p:cNvSpPr>
          <p:nvPr>
            <p:ph type="sldNum" sz="quarter" idx="12"/>
          </p:nvPr>
        </p:nvSpPr>
        <p:spPr/>
        <p:txBody>
          <a:bodyPr/>
          <a:lstStyle>
            <a:lvl1pPr>
              <a:defRPr/>
            </a:lvl1pPr>
          </a:lstStyle>
          <a:p>
            <a:pPr>
              <a:defRPr/>
            </a:pPr>
            <a:fld id="{CDD207A1-FEB9-4A3F-8A3A-CAC039F928AA}" type="slidenum">
              <a:rPr lang="tr-TR"/>
              <a:pPr>
                <a:defRPr/>
              </a:pPr>
              <a:t>‹#›</a:t>
            </a:fld>
            <a:endParaRPr lang="tr-TR"/>
          </a:p>
        </p:txBody>
      </p:sp>
    </p:spTree>
    <p:extLst>
      <p:ext uri="{BB962C8B-B14F-4D97-AF65-F5344CB8AC3E}">
        <p14:creationId xmlns:p14="http://schemas.microsoft.com/office/powerpoint/2010/main" val="1929298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lstStyle>
            <a:lvl1pPr>
              <a:defRPr sz="4000" b="0" i="0"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5 Veri Yer Tutucusu"/>
          <p:cNvSpPr>
            <a:spLocks noGrp="1"/>
          </p:cNvSpPr>
          <p:nvPr>
            <p:ph type="dt" sz="half" idx="10"/>
          </p:nvPr>
        </p:nvSpPr>
        <p:spPr/>
        <p:txBody>
          <a:bodyPr rtlCol="0"/>
          <a:lstStyle>
            <a:lvl1pPr>
              <a:defRPr/>
            </a:lvl1pPr>
          </a:lstStyle>
          <a:p>
            <a:pPr>
              <a:defRPr/>
            </a:pPr>
            <a:fld id="{90E99567-CF2D-4853-ACF6-6C8C0327F64E}" type="datetime1">
              <a:rPr lang="tr-TR">
                <a:solidFill>
                  <a:srgbClr val="ED7D31"/>
                </a:solidFill>
              </a:rPr>
              <a:pPr>
                <a:defRPr/>
              </a:pPr>
              <a:t>9.03.2020</a:t>
            </a:fld>
            <a:endParaRPr lang="tr-TR">
              <a:solidFill>
                <a:srgbClr val="ED7D31"/>
              </a:solidFill>
            </a:endParaRPr>
          </a:p>
        </p:txBody>
      </p:sp>
      <p:sp>
        <p:nvSpPr>
          <p:cNvPr id="8" name="26 Slayt Numarası Yer Tutucusu"/>
          <p:cNvSpPr>
            <a:spLocks noGrp="1"/>
          </p:cNvSpPr>
          <p:nvPr>
            <p:ph type="sldNum" sz="quarter" idx="11"/>
          </p:nvPr>
        </p:nvSpPr>
        <p:spPr/>
        <p:txBody>
          <a:bodyPr rtlCol="0"/>
          <a:lstStyle>
            <a:lvl1pPr>
              <a:defRPr/>
            </a:lvl1pPr>
          </a:lstStyle>
          <a:p>
            <a:pPr>
              <a:defRPr/>
            </a:pPr>
            <a:fld id="{0026B903-BE37-4FDD-B46B-07E635B9F7FB}" type="slidenum">
              <a:rPr lang="tr-TR"/>
              <a:pPr>
                <a:defRPr/>
              </a:pPr>
              <a:t>‹#›</a:t>
            </a:fld>
            <a:endParaRPr lang="tr-TR"/>
          </a:p>
        </p:txBody>
      </p:sp>
      <p:sp>
        <p:nvSpPr>
          <p:cNvPr id="9" name="27 Altbilgi Yer Tutucusu"/>
          <p:cNvSpPr>
            <a:spLocks noGrp="1"/>
          </p:cNvSpPr>
          <p:nvPr>
            <p:ph type="ftr" sz="quarter" idx="12"/>
          </p:nvPr>
        </p:nvSpPr>
        <p:spPr/>
        <p:txBody>
          <a:bodyPr rtlCol="0"/>
          <a:lstStyle>
            <a:lvl1pPr>
              <a:defRPr/>
            </a:lvl1pPr>
          </a:lstStyle>
          <a:p>
            <a:pPr>
              <a:defRPr/>
            </a:pPr>
            <a:r>
              <a:rPr lang="tr-TR">
                <a:solidFill>
                  <a:srgbClr val="ED7D31"/>
                </a:solidFill>
              </a:rPr>
              <a:t>Prof.Dr.Nusret Fişek Anma Etkinliği, 01.11.2018, Hacettepe, Ankara</a:t>
            </a:r>
          </a:p>
        </p:txBody>
      </p:sp>
    </p:spTree>
    <p:extLst>
      <p:ext uri="{BB962C8B-B14F-4D97-AF65-F5344CB8AC3E}">
        <p14:creationId xmlns:p14="http://schemas.microsoft.com/office/powerpoint/2010/main" val="2006642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lstStyle>
            <a:lvl1pPr>
              <a:defRPr sz="4000">
                <a:solidFill>
                  <a:schemeClr val="tx2"/>
                </a:solidFill>
              </a:defRPr>
            </a:lvl1pPr>
          </a:lstStyle>
          <a:p>
            <a:r>
              <a:rPr lang="tr-TR" smtClean="0"/>
              <a:t>Asıl başlık stili için tıklatın</a:t>
            </a:r>
            <a:endParaRPr lang="en-US"/>
          </a:p>
        </p:txBody>
      </p:sp>
      <p:sp>
        <p:nvSpPr>
          <p:cNvPr id="3" name="2 Veri Yer Tutucusu"/>
          <p:cNvSpPr>
            <a:spLocks noGrp="1"/>
          </p:cNvSpPr>
          <p:nvPr>
            <p:ph type="dt" sz="half" idx="10"/>
          </p:nvPr>
        </p:nvSpPr>
        <p:spPr>
          <a:xfrm>
            <a:off x="6583363" y="612775"/>
            <a:ext cx="957262" cy="457200"/>
          </a:xfrm>
        </p:spPr>
        <p:txBody>
          <a:bodyPr/>
          <a:lstStyle>
            <a:lvl1pPr>
              <a:defRPr/>
            </a:lvl1pPr>
          </a:lstStyle>
          <a:p>
            <a:pPr>
              <a:defRPr/>
            </a:pPr>
            <a:fld id="{604DF685-0622-4C53-9682-95B92BA20CC9}" type="datetime1">
              <a:rPr lang="tr-TR">
                <a:solidFill>
                  <a:srgbClr val="ED7D31"/>
                </a:solidFill>
              </a:rPr>
              <a:pPr>
                <a:defRPr/>
              </a:pPr>
              <a:t>9.03.2020</a:t>
            </a:fld>
            <a:endParaRPr lang="tr-TR">
              <a:solidFill>
                <a:srgbClr val="ED7D31"/>
              </a:solidFill>
            </a:endParaRPr>
          </a:p>
        </p:txBody>
      </p:sp>
      <p:sp>
        <p:nvSpPr>
          <p:cNvPr id="4" name="3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5" name="4 Slayt Numarası Yer Tutucusu"/>
          <p:cNvSpPr>
            <a:spLocks noGrp="1"/>
          </p:cNvSpPr>
          <p:nvPr>
            <p:ph type="sldNum" sz="quarter" idx="12"/>
          </p:nvPr>
        </p:nvSpPr>
        <p:spPr/>
        <p:txBody>
          <a:bodyPr/>
          <a:lstStyle>
            <a:lvl1pPr>
              <a:defRPr/>
            </a:lvl1pPr>
          </a:lstStyle>
          <a:p>
            <a:pPr>
              <a:defRPr/>
            </a:pPr>
            <a:fld id="{A4DA9F8B-B8F8-46FC-B3C0-36FF3554B49C}" type="slidenum">
              <a:rPr lang="tr-TR"/>
              <a:pPr>
                <a:defRPr/>
              </a:pPr>
              <a:t>‹#›</a:t>
            </a:fld>
            <a:endParaRPr lang="tr-TR"/>
          </a:p>
        </p:txBody>
      </p:sp>
    </p:spTree>
    <p:extLst>
      <p:ext uri="{BB962C8B-B14F-4D97-AF65-F5344CB8AC3E}">
        <p14:creationId xmlns:p14="http://schemas.microsoft.com/office/powerpoint/2010/main" val="116984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CDF6120-F1F0-4C60-9FE9-39AC71A9C79D}" type="datetimeFigureOut">
              <a:rPr lang="en-US" smtClean="0"/>
              <a:pPr/>
              <a:t>3/9/2020</a:t>
            </a:fld>
            <a:endParaRPr lang="en-US"/>
          </a:p>
        </p:txBody>
      </p:sp>
      <p:sp>
        <p:nvSpPr>
          <p:cNvPr id="6" name="Altbilgi Yer Tutucusu 5"/>
          <p:cNvSpPr>
            <a:spLocks noGrp="1"/>
          </p:cNvSpPr>
          <p:nvPr>
            <p:ph type="ftr" sz="quarter" idx="11"/>
          </p:nvPr>
        </p:nvSpPr>
        <p:spPr/>
        <p:txBody>
          <a:bodyPr/>
          <a:lstStyle/>
          <a:p>
            <a:endParaRPr kumimoji="0" lang="en-US"/>
          </a:p>
        </p:txBody>
      </p:sp>
      <p:sp>
        <p:nvSpPr>
          <p:cNvPr id="7" name="Slayt Numarası Yer Tutucusu 6"/>
          <p:cNvSpPr>
            <a:spLocks noGrp="1"/>
          </p:cNvSpPr>
          <p:nvPr>
            <p:ph type="sldNum" sz="quarter" idx="12"/>
          </p:nvPr>
        </p:nvSpPr>
        <p:spPr/>
        <p:txBody>
          <a:bodyPr/>
          <a:lstStyle/>
          <a:p>
            <a:fld id="{EA7C8D44-3667-46F6-9772-CC52308E2A7F}" type="slidenum">
              <a:rPr kumimoji="0" lang="en-US" smtClean="0"/>
              <a:pPr/>
              <a:t>‹#›</a:t>
            </a:fld>
            <a:endParaRPr kumimoji="0" lang="en-US"/>
          </a:p>
        </p:txBody>
      </p:sp>
    </p:spTree>
    <p:extLst>
      <p:ext uri="{BB962C8B-B14F-4D97-AF65-F5344CB8AC3E}">
        <p14:creationId xmlns:p14="http://schemas.microsoft.com/office/powerpoint/2010/main" val="826398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72BC1A75-7125-47C0-823D-3C5BE6F39D62}" type="datetime1">
              <a:rPr lang="tr-TR">
                <a:solidFill>
                  <a:srgbClr val="ED7D31"/>
                </a:solidFill>
              </a:rPr>
              <a:pPr>
                <a:defRPr/>
              </a:pPr>
              <a:t>9.03.2020</a:t>
            </a:fld>
            <a:endParaRPr lang="tr-TR">
              <a:solidFill>
                <a:srgbClr val="ED7D31"/>
              </a:solidFill>
            </a:endParaRPr>
          </a:p>
        </p:txBody>
      </p:sp>
      <p:sp>
        <p:nvSpPr>
          <p:cNvPr id="3"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4" name="22 Slayt Numarası Yer Tutucusu"/>
          <p:cNvSpPr>
            <a:spLocks noGrp="1"/>
          </p:cNvSpPr>
          <p:nvPr>
            <p:ph type="sldNum" sz="quarter" idx="12"/>
          </p:nvPr>
        </p:nvSpPr>
        <p:spPr/>
        <p:txBody>
          <a:bodyPr/>
          <a:lstStyle>
            <a:lvl1pPr>
              <a:defRPr/>
            </a:lvl1pPr>
          </a:lstStyle>
          <a:p>
            <a:pPr>
              <a:defRPr/>
            </a:pPr>
            <a:fld id="{944704AA-217A-4368-8FA8-F7C44B274D48}" type="slidenum">
              <a:rPr lang="tr-TR"/>
              <a:pPr>
                <a:defRPr/>
              </a:pPr>
              <a:t>‹#›</a:t>
            </a:fld>
            <a:endParaRPr lang="tr-TR"/>
          </a:p>
        </p:txBody>
      </p:sp>
    </p:spTree>
    <p:extLst>
      <p:ext uri="{BB962C8B-B14F-4D97-AF65-F5344CB8AC3E}">
        <p14:creationId xmlns:p14="http://schemas.microsoft.com/office/powerpoint/2010/main" val="1172583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lang="tr-TR" smtClean="0"/>
              <a:t>Asıl başlık stili için tıklatın</a:t>
            </a:r>
            <a:endParaRPr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845A9B66-A2D4-4EB9-BA0B-7906408E5512}" type="datetime1">
              <a:rPr lang="tr-TR">
                <a:solidFill>
                  <a:srgbClr val="ED7D31"/>
                </a:solidFill>
              </a:rPr>
              <a:pPr>
                <a:defRPr/>
              </a:pPr>
              <a:t>9.03.2020</a:t>
            </a:fld>
            <a:endParaRPr lang="tr-TR">
              <a:solidFill>
                <a:srgbClr val="ED7D31"/>
              </a:solidFill>
            </a:endParaRPr>
          </a:p>
        </p:txBody>
      </p:sp>
      <p:sp>
        <p:nvSpPr>
          <p:cNvPr id="6"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7" name="22 Slayt Numarası Yer Tutucusu"/>
          <p:cNvSpPr>
            <a:spLocks noGrp="1"/>
          </p:cNvSpPr>
          <p:nvPr>
            <p:ph type="sldNum" sz="quarter" idx="12"/>
          </p:nvPr>
        </p:nvSpPr>
        <p:spPr/>
        <p:txBody>
          <a:bodyPr/>
          <a:lstStyle>
            <a:lvl1pPr>
              <a:defRPr/>
            </a:lvl1pPr>
          </a:lstStyle>
          <a:p>
            <a:pPr>
              <a:defRPr/>
            </a:pPr>
            <a:fld id="{38425FE5-2B7F-454C-BE68-44DF7B6B3C3C}" type="slidenum">
              <a:rPr lang="tr-TR"/>
              <a:pPr>
                <a:defRPr/>
              </a:pPr>
              <a:t>‹#›</a:t>
            </a:fld>
            <a:endParaRPr lang="tr-TR"/>
          </a:p>
        </p:txBody>
      </p:sp>
    </p:spTree>
    <p:extLst>
      <p:ext uri="{BB962C8B-B14F-4D97-AF65-F5344CB8AC3E}">
        <p14:creationId xmlns:p14="http://schemas.microsoft.com/office/powerpoint/2010/main" val="2334780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5" name="13 Veri Yer Tutucusu"/>
          <p:cNvSpPr>
            <a:spLocks noGrp="1"/>
          </p:cNvSpPr>
          <p:nvPr>
            <p:ph type="dt" sz="half" idx="10"/>
          </p:nvPr>
        </p:nvSpPr>
        <p:spPr/>
        <p:txBody>
          <a:bodyPr/>
          <a:lstStyle>
            <a:lvl1pPr>
              <a:defRPr/>
            </a:lvl1pPr>
          </a:lstStyle>
          <a:p>
            <a:pPr>
              <a:defRPr/>
            </a:pPr>
            <a:fld id="{BF7D3401-6E80-4D5A-87BA-7DEED58321B2}" type="datetime1">
              <a:rPr lang="tr-TR">
                <a:solidFill>
                  <a:srgbClr val="ED7D31"/>
                </a:solidFill>
              </a:rPr>
              <a:pPr>
                <a:defRPr/>
              </a:pPr>
              <a:t>9.03.2020</a:t>
            </a:fld>
            <a:endParaRPr lang="tr-TR">
              <a:solidFill>
                <a:srgbClr val="ED7D31"/>
              </a:solidFill>
            </a:endParaRPr>
          </a:p>
        </p:txBody>
      </p:sp>
      <p:sp>
        <p:nvSpPr>
          <p:cNvPr id="6"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7" name="22 Slayt Numarası Yer Tutucusu"/>
          <p:cNvSpPr>
            <a:spLocks noGrp="1"/>
          </p:cNvSpPr>
          <p:nvPr>
            <p:ph type="sldNum" sz="quarter" idx="12"/>
          </p:nvPr>
        </p:nvSpPr>
        <p:spPr/>
        <p:txBody>
          <a:bodyPr/>
          <a:lstStyle>
            <a:lvl1pPr>
              <a:defRPr/>
            </a:lvl1pPr>
          </a:lstStyle>
          <a:p>
            <a:pPr>
              <a:defRPr/>
            </a:pPr>
            <a:fld id="{35681CC4-01BB-4EBD-B379-B01FAA5F0B18}" type="slidenum">
              <a:rPr lang="tr-TR"/>
              <a:pPr>
                <a:defRPr/>
              </a:pPr>
              <a:t>‹#›</a:t>
            </a:fld>
            <a:endParaRPr lang="tr-TR"/>
          </a:p>
        </p:txBody>
      </p:sp>
    </p:spTree>
    <p:extLst>
      <p:ext uri="{BB962C8B-B14F-4D97-AF65-F5344CB8AC3E}">
        <p14:creationId xmlns:p14="http://schemas.microsoft.com/office/powerpoint/2010/main" val="1011196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49DDBBBD-640B-436F-9EC7-B223E8CD0F2A}" type="datetime1">
              <a:rPr lang="tr-TR">
                <a:solidFill>
                  <a:srgbClr val="ED7D31"/>
                </a:solidFill>
              </a:rPr>
              <a:pPr>
                <a:defRPr/>
              </a:pPr>
              <a:t>9.03.2020</a:t>
            </a:fld>
            <a:endParaRPr lang="tr-TR">
              <a:solidFill>
                <a:srgbClr val="ED7D31"/>
              </a:solidFill>
            </a:endParaRPr>
          </a:p>
        </p:txBody>
      </p:sp>
      <p:sp>
        <p:nvSpPr>
          <p:cNvPr id="5"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6" name="22 Slayt Numarası Yer Tutucusu"/>
          <p:cNvSpPr>
            <a:spLocks noGrp="1"/>
          </p:cNvSpPr>
          <p:nvPr>
            <p:ph type="sldNum" sz="quarter" idx="12"/>
          </p:nvPr>
        </p:nvSpPr>
        <p:spPr/>
        <p:txBody>
          <a:bodyPr/>
          <a:lstStyle>
            <a:lvl1pPr>
              <a:defRPr/>
            </a:lvl1pPr>
          </a:lstStyle>
          <a:p>
            <a:pPr>
              <a:defRPr/>
            </a:pPr>
            <a:fld id="{6A02F1B9-D122-4A31-878A-F9DBD185650A}" type="slidenum">
              <a:rPr lang="tr-TR"/>
              <a:pPr>
                <a:defRPr/>
              </a:pPr>
              <a:t>‹#›</a:t>
            </a:fld>
            <a:endParaRPr lang="tr-TR"/>
          </a:p>
        </p:txBody>
      </p:sp>
    </p:spTree>
    <p:extLst>
      <p:ext uri="{BB962C8B-B14F-4D97-AF65-F5344CB8AC3E}">
        <p14:creationId xmlns:p14="http://schemas.microsoft.com/office/powerpoint/2010/main" val="4293657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4E73D805-2E4A-4A47-8D18-AE7B4693B43B}" type="datetime1">
              <a:rPr lang="tr-TR">
                <a:solidFill>
                  <a:srgbClr val="ED7D31"/>
                </a:solidFill>
              </a:rPr>
              <a:pPr>
                <a:defRPr/>
              </a:pPr>
              <a:t>9.03.2020</a:t>
            </a:fld>
            <a:endParaRPr lang="tr-TR">
              <a:solidFill>
                <a:srgbClr val="ED7D31"/>
              </a:solidFill>
            </a:endParaRPr>
          </a:p>
        </p:txBody>
      </p:sp>
      <p:sp>
        <p:nvSpPr>
          <p:cNvPr id="5" name="2 Altbilgi Yer Tutucusu"/>
          <p:cNvSpPr>
            <a:spLocks noGrp="1"/>
          </p:cNvSpPr>
          <p:nvPr>
            <p:ph type="ftr" sz="quarter" idx="11"/>
          </p:nvPr>
        </p:nvSpPr>
        <p:spPr/>
        <p:txBody>
          <a:bodyPr/>
          <a:lstStyle>
            <a:lvl1pPr>
              <a:defRPr/>
            </a:lvl1pPr>
          </a:lstStyle>
          <a:p>
            <a:pPr>
              <a:defRPr/>
            </a:pPr>
            <a:r>
              <a:rPr lang="tr-TR">
                <a:solidFill>
                  <a:srgbClr val="ED7D31"/>
                </a:solidFill>
              </a:rPr>
              <a:t>Prof.Dr.Nusret Fişek Anma Etkinliği, 01.11.2018, Hacettepe, Ankara</a:t>
            </a:r>
          </a:p>
        </p:txBody>
      </p:sp>
      <p:sp>
        <p:nvSpPr>
          <p:cNvPr id="6" name="22 Slayt Numarası Yer Tutucusu"/>
          <p:cNvSpPr>
            <a:spLocks noGrp="1"/>
          </p:cNvSpPr>
          <p:nvPr>
            <p:ph type="sldNum" sz="quarter" idx="12"/>
          </p:nvPr>
        </p:nvSpPr>
        <p:spPr/>
        <p:txBody>
          <a:bodyPr/>
          <a:lstStyle>
            <a:lvl1pPr>
              <a:defRPr/>
            </a:lvl1pPr>
          </a:lstStyle>
          <a:p>
            <a:pPr>
              <a:defRPr/>
            </a:pPr>
            <a:fld id="{72147530-157D-4876-942D-19F6842DB581}" type="slidenum">
              <a:rPr lang="tr-TR"/>
              <a:pPr>
                <a:defRPr/>
              </a:pPr>
              <a:t>‹#›</a:t>
            </a:fld>
            <a:endParaRPr lang="tr-TR"/>
          </a:p>
        </p:txBody>
      </p:sp>
    </p:spTree>
    <p:extLst>
      <p:ext uri="{BB962C8B-B14F-4D97-AF65-F5344CB8AC3E}">
        <p14:creationId xmlns:p14="http://schemas.microsoft.com/office/powerpoint/2010/main" val="77506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CDF6120-F1F0-4C60-9FE9-39AC71A9C79D}" type="datetimeFigureOut">
              <a:rPr lang="en-US" smtClean="0"/>
              <a:pPr/>
              <a:t>3/9/2020</a:t>
            </a:fld>
            <a:endParaRPr lang="en-US"/>
          </a:p>
        </p:txBody>
      </p:sp>
      <p:sp>
        <p:nvSpPr>
          <p:cNvPr id="8" name="Altbilgi Yer Tutucusu 7"/>
          <p:cNvSpPr>
            <a:spLocks noGrp="1"/>
          </p:cNvSpPr>
          <p:nvPr>
            <p:ph type="ftr" sz="quarter" idx="11"/>
          </p:nvPr>
        </p:nvSpPr>
        <p:spPr/>
        <p:txBody>
          <a:bodyPr/>
          <a:lstStyle/>
          <a:p>
            <a:endParaRPr kumimoji="0" lang="en-US"/>
          </a:p>
        </p:txBody>
      </p:sp>
      <p:sp>
        <p:nvSpPr>
          <p:cNvPr id="9" name="Slayt Numarası Yer Tutucusu 8"/>
          <p:cNvSpPr>
            <a:spLocks noGrp="1"/>
          </p:cNvSpPr>
          <p:nvPr>
            <p:ph type="sldNum" sz="quarter" idx="12"/>
          </p:nvPr>
        </p:nvSpPr>
        <p:spPr/>
        <p:txBody>
          <a:bodyPr/>
          <a:lstStyle/>
          <a:p>
            <a:fld id="{EA7C8D44-3667-46F6-9772-CC52308E2A7F}" type="slidenum">
              <a:rPr kumimoji="0" lang="en-US" smtClean="0"/>
              <a:pPr/>
              <a:t>‹#›</a:t>
            </a:fld>
            <a:endParaRPr kumimoji="0" lang="en-US"/>
          </a:p>
        </p:txBody>
      </p:sp>
    </p:spTree>
    <p:extLst>
      <p:ext uri="{BB962C8B-B14F-4D97-AF65-F5344CB8AC3E}">
        <p14:creationId xmlns:p14="http://schemas.microsoft.com/office/powerpoint/2010/main" val="332756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CDF6120-F1F0-4C60-9FE9-39AC71A9C79D}" type="datetimeFigureOut">
              <a:rPr lang="en-US" smtClean="0"/>
              <a:pPr/>
              <a:t>3/9/2020</a:t>
            </a:fld>
            <a:endParaRPr lang="en-US"/>
          </a:p>
        </p:txBody>
      </p:sp>
      <p:sp>
        <p:nvSpPr>
          <p:cNvPr id="4" name="Altbilgi Yer Tutucusu 3"/>
          <p:cNvSpPr>
            <a:spLocks noGrp="1"/>
          </p:cNvSpPr>
          <p:nvPr>
            <p:ph type="ftr" sz="quarter" idx="11"/>
          </p:nvPr>
        </p:nvSpPr>
        <p:spPr/>
        <p:txBody>
          <a:bodyPr/>
          <a:lstStyle/>
          <a:p>
            <a:endParaRPr kumimoji="0" lang="en-US"/>
          </a:p>
        </p:txBody>
      </p:sp>
      <p:sp>
        <p:nvSpPr>
          <p:cNvPr id="5" name="Slayt Numarası Yer Tutucusu 4"/>
          <p:cNvSpPr>
            <a:spLocks noGrp="1"/>
          </p:cNvSpPr>
          <p:nvPr>
            <p:ph type="sldNum" sz="quarter" idx="12"/>
          </p:nvPr>
        </p:nvSpPr>
        <p:spPr/>
        <p:txBody>
          <a:bodyPr/>
          <a:lstStyle/>
          <a:p>
            <a:fld id="{EA7C8D44-3667-46F6-9772-CC52308E2A7F}" type="slidenum">
              <a:rPr kumimoji="0" lang="en-US" smtClean="0"/>
              <a:pPr/>
              <a:t>‹#›</a:t>
            </a:fld>
            <a:endParaRPr kumimoji="0" lang="en-US"/>
          </a:p>
        </p:txBody>
      </p:sp>
    </p:spTree>
    <p:extLst>
      <p:ext uri="{BB962C8B-B14F-4D97-AF65-F5344CB8AC3E}">
        <p14:creationId xmlns:p14="http://schemas.microsoft.com/office/powerpoint/2010/main" val="130890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CDF6120-F1F0-4C60-9FE9-39AC71A9C79D}" type="datetimeFigureOut">
              <a:rPr lang="en-US" smtClean="0"/>
              <a:pPr/>
              <a:t>3/9/2020</a:t>
            </a:fld>
            <a:endParaRPr lang="en-US"/>
          </a:p>
        </p:txBody>
      </p:sp>
      <p:sp>
        <p:nvSpPr>
          <p:cNvPr id="3" name="Altbilgi Yer Tutucusu 2"/>
          <p:cNvSpPr>
            <a:spLocks noGrp="1"/>
          </p:cNvSpPr>
          <p:nvPr>
            <p:ph type="ftr" sz="quarter" idx="11"/>
          </p:nvPr>
        </p:nvSpPr>
        <p:spPr/>
        <p:txBody>
          <a:bodyPr/>
          <a:lstStyle/>
          <a:p>
            <a:endParaRPr kumimoji="0" lang="en-US"/>
          </a:p>
        </p:txBody>
      </p:sp>
      <p:sp>
        <p:nvSpPr>
          <p:cNvPr id="4" name="Slayt Numarası Yer Tutucusu 3"/>
          <p:cNvSpPr>
            <a:spLocks noGrp="1"/>
          </p:cNvSpPr>
          <p:nvPr>
            <p:ph type="sldNum" sz="quarter" idx="12"/>
          </p:nvPr>
        </p:nvSpPr>
        <p:spPr/>
        <p:txBody>
          <a:bodyPr/>
          <a:lstStyle/>
          <a:p>
            <a:fld id="{EA7C8D44-3667-46F6-9772-CC52308E2A7F}" type="slidenum">
              <a:rPr kumimoji="0" lang="en-US" smtClean="0"/>
              <a:pPr/>
              <a:t>‹#›</a:t>
            </a:fld>
            <a:endParaRPr kumimoji="0" lang="en-US"/>
          </a:p>
        </p:txBody>
      </p:sp>
    </p:spTree>
    <p:extLst>
      <p:ext uri="{BB962C8B-B14F-4D97-AF65-F5344CB8AC3E}">
        <p14:creationId xmlns:p14="http://schemas.microsoft.com/office/powerpoint/2010/main" val="12692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CDF6120-F1F0-4C60-9FE9-39AC71A9C79D}" type="datetimeFigureOut">
              <a:rPr lang="en-US" smtClean="0"/>
              <a:pPr/>
              <a:t>3/9/2020</a:t>
            </a:fld>
            <a:endParaRPr lang="en-US"/>
          </a:p>
        </p:txBody>
      </p:sp>
      <p:sp>
        <p:nvSpPr>
          <p:cNvPr id="6" name="Altbilgi Yer Tutucusu 5"/>
          <p:cNvSpPr>
            <a:spLocks noGrp="1"/>
          </p:cNvSpPr>
          <p:nvPr>
            <p:ph type="ftr" sz="quarter" idx="11"/>
          </p:nvPr>
        </p:nvSpPr>
        <p:spPr/>
        <p:txBody>
          <a:bodyPr/>
          <a:lstStyle/>
          <a:p>
            <a:endParaRPr kumimoji="0" lang="en-US"/>
          </a:p>
        </p:txBody>
      </p:sp>
      <p:sp>
        <p:nvSpPr>
          <p:cNvPr id="7" name="Slayt Numarası Yer Tutucusu 6"/>
          <p:cNvSpPr>
            <a:spLocks noGrp="1"/>
          </p:cNvSpPr>
          <p:nvPr>
            <p:ph type="sldNum" sz="quarter" idx="12"/>
          </p:nvPr>
        </p:nvSpPr>
        <p:spPr/>
        <p:txBody>
          <a:bodyPr/>
          <a:lstStyle/>
          <a:p>
            <a:fld id="{EA7C8D44-3667-46F6-9772-CC52308E2A7F}" type="slidenum">
              <a:rPr kumimoji="0" lang="en-US" smtClean="0"/>
              <a:pPr/>
              <a:t>‹#›</a:t>
            </a:fld>
            <a:endParaRPr kumimoji="0" lang="en-US"/>
          </a:p>
        </p:txBody>
      </p:sp>
    </p:spTree>
    <p:extLst>
      <p:ext uri="{BB962C8B-B14F-4D97-AF65-F5344CB8AC3E}">
        <p14:creationId xmlns:p14="http://schemas.microsoft.com/office/powerpoint/2010/main" val="82557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CDF6120-F1F0-4C60-9FE9-39AC71A9C79D}" type="datetimeFigureOut">
              <a:rPr lang="en-US" smtClean="0"/>
              <a:pPr/>
              <a:t>3/9/2020</a:t>
            </a:fld>
            <a:endParaRPr lang="en-US"/>
          </a:p>
        </p:txBody>
      </p:sp>
      <p:sp>
        <p:nvSpPr>
          <p:cNvPr id="6" name="Altbilgi Yer Tutucusu 5"/>
          <p:cNvSpPr>
            <a:spLocks noGrp="1"/>
          </p:cNvSpPr>
          <p:nvPr>
            <p:ph type="ftr" sz="quarter" idx="11"/>
          </p:nvPr>
        </p:nvSpPr>
        <p:spPr/>
        <p:txBody>
          <a:bodyPr/>
          <a:lstStyle/>
          <a:p>
            <a:endParaRPr kumimoji="0" lang="en-US"/>
          </a:p>
        </p:txBody>
      </p:sp>
      <p:sp>
        <p:nvSpPr>
          <p:cNvPr id="7" name="Slayt Numarası Yer Tutucusu 6"/>
          <p:cNvSpPr>
            <a:spLocks noGrp="1"/>
          </p:cNvSpPr>
          <p:nvPr>
            <p:ph type="sldNum" sz="quarter" idx="12"/>
          </p:nvPr>
        </p:nvSpPr>
        <p:spPr/>
        <p:txBody>
          <a:bodyPr/>
          <a:lstStyle/>
          <a:p>
            <a:fld id="{EA7C8D44-3667-46F6-9772-CC52308E2A7F}" type="slidenum">
              <a:rPr kumimoji="0" lang="en-US" smtClean="0"/>
              <a:pPr/>
              <a:t>‹#›</a:t>
            </a:fld>
            <a:endParaRPr kumimoji="0" lang="en-US"/>
          </a:p>
        </p:txBody>
      </p:sp>
    </p:spTree>
    <p:extLst>
      <p:ext uri="{BB962C8B-B14F-4D97-AF65-F5344CB8AC3E}">
        <p14:creationId xmlns:p14="http://schemas.microsoft.com/office/powerpoint/2010/main" val="139664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DF6120-F1F0-4C60-9FE9-39AC71A9C79D}" type="datetimeFigureOut">
              <a:rPr lang="en-US" smtClean="0"/>
              <a:pPr/>
              <a:t>3/9/2020</a:t>
            </a:fld>
            <a:endParaRPr lang="en-US" sz="1400" dirty="0">
              <a:solidFill>
                <a:schemeClr val="tx2"/>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eaLnBrk="1" latinLnBrk="0" hangingPunct="1"/>
            <a:endParaRPr kumimoji="0" lang="en-US" sz="1400" dirty="0">
              <a:solidFill>
                <a:schemeClr val="tx2"/>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extLst>
      <p:ext uri="{BB962C8B-B14F-4D97-AF65-F5344CB8AC3E}">
        <p14:creationId xmlns:p14="http://schemas.microsoft.com/office/powerpoint/2010/main" val="35557528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9" name="28 Dikdörtgen"/>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0" name="29 Dikdörtgen"/>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1" name="30 Dikdörtgen"/>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31 Dikdörtgen"/>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3" name="32 Yuvarlatılmış Dikdörtgen"/>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4" name="33 Yuvarlatılmış Dikdörtgen"/>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34 Dikdörtgen"/>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35 Dikdörtgen"/>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36 Dikdörtgen"/>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37 Dikdörtgen"/>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38 Dikdörtgen"/>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39 Dikdörtgen"/>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63" name="21 Başlık Yer Tutucusu"/>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64" name="12 Metin Yer Tutucusu"/>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85745204-05A5-43F2-B8FF-A95C7F47171A}" type="datetime1">
              <a:rPr lang="tr-TR">
                <a:solidFill>
                  <a:srgbClr val="ED7D31"/>
                </a:solidFill>
              </a:rPr>
              <a:pPr>
                <a:defRPr/>
              </a:pPr>
              <a:t>9.03.2020</a:t>
            </a:fld>
            <a:endParaRPr lang="tr-TR">
              <a:solidFill>
                <a:srgbClr val="ED7D31"/>
              </a:solidFill>
            </a:endParaRPr>
          </a:p>
        </p:txBody>
      </p:sp>
      <p:sp>
        <p:nvSpPr>
          <p:cNvPr id="3" name="2 Altbilgi Yer Tutucusu"/>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r>
              <a:rPr lang="tr-TR">
                <a:solidFill>
                  <a:srgbClr val="ED7D31"/>
                </a:solidFill>
              </a:rPr>
              <a:t>Prof.Dr.Nusret Fişek Anma Etkinliği, 01.11.2018, Hacettepe, Ankara</a:t>
            </a:r>
          </a:p>
        </p:txBody>
      </p:sp>
      <p:sp>
        <p:nvSpPr>
          <p:cNvPr id="23" name="22 Slayt Numarası Yer Tutucusu"/>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89169C02-E1DB-4DFA-8E42-D812463C96FA}" type="slidenum">
              <a:rPr lang="tr-TR"/>
              <a:pPr>
                <a:defRPr/>
              </a:pPr>
              <a:t>‹#›</a:t>
            </a:fld>
            <a:endParaRPr lang="tr-TR"/>
          </a:p>
        </p:txBody>
      </p:sp>
    </p:spTree>
    <p:extLst>
      <p:ext uri="{BB962C8B-B14F-4D97-AF65-F5344CB8AC3E}">
        <p14:creationId xmlns:p14="http://schemas.microsoft.com/office/powerpoint/2010/main" val="12462231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eaLnBrk="0" fontAlgn="base" hangingPunct="0">
        <a:spcBef>
          <a:spcPts val="300"/>
        </a:spcBef>
        <a:spcAft>
          <a:spcPct val="0"/>
        </a:spcAft>
        <a:buClr>
          <a:srgbClr val="C00000"/>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00000"/>
        </a:buClr>
        <a:buFont typeface="Georgia" pitchFamily="18" charset="0"/>
        <a:buChar char="▫"/>
        <a:defRPr sz="2000" kern="1200">
          <a:solidFill>
            <a:srgbClr val="C00000"/>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9" name="28 Dikdörtgen"/>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0" name="29 Dikdörtgen"/>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1" name="30 Dikdörtgen"/>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31 Dikdörtgen"/>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3" name="32 Yuvarlatılmış Dikdörtgen"/>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4" name="33 Yuvarlatılmış Dikdörtgen"/>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34 Dikdörtgen"/>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35 Dikdörtgen"/>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36 Dikdörtgen"/>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37 Dikdörtgen"/>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38 Dikdörtgen"/>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39 Dikdörtgen"/>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63" name="21 Başlık Yer Tutucusu"/>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64" name="12 Metin Yer Tutucusu"/>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85745204-05A5-43F2-B8FF-A95C7F47171A}" type="datetime1">
              <a:rPr lang="tr-TR">
                <a:solidFill>
                  <a:srgbClr val="ED7D31"/>
                </a:solidFill>
              </a:rPr>
              <a:pPr>
                <a:defRPr/>
              </a:pPr>
              <a:t>9.03.2020</a:t>
            </a:fld>
            <a:endParaRPr lang="tr-TR">
              <a:solidFill>
                <a:srgbClr val="ED7D31"/>
              </a:solidFill>
            </a:endParaRPr>
          </a:p>
        </p:txBody>
      </p:sp>
      <p:sp>
        <p:nvSpPr>
          <p:cNvPr id="3" name="2 Altbilgi Yer Tutucusu"/>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r>
              <a:rPr lang="tr-TR">
                <a:solidFill>
                  <a:srgbClr val="ED7D31"/>
                </a:solidFill>
              </a:rPr>
              <a:t>Prof.Dr.Nusret Fişek Anma Etkinliği, 01.11.2018, Hacettepe, Ankara</a:t>
            </a:r>
          </a:p>
        </p:txBody>
      </p:sp>
      <p:sp>
        <p:nvSpPr>
          <p:cNvPr id="23" name="22 Slayt Numarası Yer Tutucusu"/>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89169C02-E1DB-4DFA-8E42-D812463C96FA}" type="slidenum">
              <a:rPr lang="tr-TR"/>
              <a:pPr>
                <a:defRPr/>
              </a:pPr>
              <a:t>‹#›</a:t>
            </a:fld>
            <a:endParaRPr lang="tr-TR"/>
          </a:p>
        </p:txBody>
      </p:sp>
    </p:spTree>
    <p:extLst>
      <p:ext uri="{BB962C8B-B14F-4D97-AF65-F5344CB8AC3E}">
        <p14:creationId xmlns:p14="http://schemas.microsoft.com/office/powerpoint/2010/main" val="2980618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eaLnBrk="0" fontAlgn="base" hangingPunct="0">
        <a:spcBef>
          <a:spcPts val="300"/>
        </a:spcBef>
        <a:spcAft>
          <a:spcPct val="0"/>
        </a:spcAft>
        <a:buClr>
          <a:srgbClr val="C00000"/>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00000"/>
        </a:buClr>
        <a:buFont typeface="Georgia" pitchFamily="18" charset="0"/>
        <a:buChar char="▫"/>
        <a:defRPr sz="2000" kern="1200">
          <a:solidFill>
            <a:srgbClr val="C00000"/>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9" name="28 Dikdörtgen"/>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0" name="29 Dikdörtgen"/>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1" name="30 Dikdörtgen"/>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31 Dikdörtgen"/>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3" name="32 Yuvarlatılmış Dikdörtgen"/>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4" name="33 Yuvarlatılmış Dikdörtgen"/>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34 Dikdörtgen"/>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35 Dikdörtgen"/>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36 Dikdörtgen"/>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37 Dikdörtgen"/>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38 Dikdörtgen"/>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39 Dikdörtgen"/>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63" name="21 Başlık Yer Tutucusu"/>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64" name="12 Metin Yer Tutucusu"/>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85745204-05A5-43F2-B8FF-A95C7F47171A}" type="datetime1">
              <a:rPr lang="tr-TR">
                <a:solidFill>
                  <a:srgbClr val="ED7D31"/>
                </a:solidFill>
              </a:rPr>
              <a:pPr>
                <a:defRPr/>
              </a:pPr>
              <a:t>9.03.2020</a:t>
            </a:fld>
            <a:endParaRPr lang="tr-TR">
              <a:solidFill>
                <a:srgbClr val="ED7D31"/>
              </a:solidFill>
            </a:endParaRPr>
          </a:p>
        </p:txBody>
      </p:sp>
      <p:sp>
        <p:nvSpPr>
          <p:cNvPr id="3" name="2 Altbilgi Yer Tutucusu"/>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r>
              <a:rPr lang="tr-TR">
                <a:solidFill>
                  <a:srgbClr val="ED7D31"/>
                </a:solidFill>
              </a:rPr>
              <a:t>Prof.Dr.Nusret Fişek Anma Etkinliği, 01.11.2018, Hacettepe, Ankara</a:t>
            </a:r>
          </a:p>
        </p:txBody>
      </p:sp>
      <p:sp>
        <p:nvSpPr>
          <p:cNvPr id="23" name="22 Slayt Numarası Yer Tutucusu"/>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89169C02-E1DB-4DFA-8E42-D812463C96FA}" type="slidenum">
              <a:rPr lang="tr-TR"/>
              <a:pPr>
                <a:defRPr/>
              </a:pPr>
              <a:t>‹#›</a:t>
            </a:fld>
            <a:endParaRPr lang="tr-TR"/>
          </a:p>
        </p:txBody>
      </p:sp>
    </p:spTree>
    <p:extLst>
      <p:ext uri="{BB962C8B-B14F-4D97-AF65-F5344CB8AC3E}">
        <p14:creationId xmlns:p14="http://schemas.microsoft.com/office/powerpoint/2010/main" val="6950350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eaLnBrk="0" fontAlgn="base" hangingPunct="0">
        <a:spcBef>
          <a:spcPts val="300"/>
        </a:spcBef>
        <a:spcAft>
          <a:spcPct val="0"/>
        </a:spcAft>
        <a:buClr>
          <a:srgbClr val="C00000"/>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00000"/>
        </a:buClr>
        <a:buFont typeface="Georgia" pitchFamily="18" charset="0"/>
        <a:buChar char="▫"/>
        <a:defRPr sz="2000" kern="1200">
          <a:solidFill>
            <a:srgbClr val="C00000"/>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_al__ma_Sayfas_1.xls"/><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hyperlink" Target="http://www.kocaelitabip.org.tr/Haber/Dosya/raw-3.pdf"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hyperlink" Target="http://data.euro.who.int/cisid/Default.aspx?TabID=480867&#8217;den"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vaccines/programs/vfc/pubs/methods/index.html#ref7" TargetMode="External"/><Relationship Id="rId2" Type="http://schemas.openxmlformats.org/officeDocument/2006/relationships/hyperlink" Target="https://www.cdc.gov/vaccines/programs/vfc/pubs/methods/inde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www.thelancet.com/journals/lancet/article/PIIS0140-6736(97)11096-0/fulltext" TargetMode="External"/><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annals.org/aim/fullarticle/2727726/measles-mumps-rubella-vaccination-autism-nationwide-cohort-study" TargetMode="External"/><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apps.who.int/immunization_monitoring/globalsummary/JPG/TURPOLIO_Cases.jp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pps.who.int/immunization_monitoring/globalsummary/JPG/TURNTETANUS_Cases.jpg"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apps.who.int/immunization_monitoring/globalsummary/JPG/TURDIPHTHERIA_Cases.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apps.who.int/immunization_monitoring/globalsummary/countries?countrycriteria%5bcountry%5d%5b%5d=TUR" TargetMode="External"/><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hyperlink" Target="http://data.euro.who.int/cisid/Default.aspx?TabID=40968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990600"/>
          </a:xfrm>
          <a:solidFill>
            <a:schemeClr val="bg1"/>
          </a:solidFill>
        </p:spPr>
        <p:txBody>
          <a:bodyPr>
            <a:normAutofit fontScale="90000"/>
          </a:bodyPr>
          <a:lstStyle/>
          <a:p>
            <a:pPr algn="ctr"/>
            <a:r>
              <a:rPr lang="tr-TR" b="1" dirty="0" smtClean="0"/>
              <a:t>Tablo 1: Ülkemizde bebek ve çocuklara uygulanan aşı takvimi</a:t>
            </a:r>
            <a:endParaRPr lang="tr-TR" dirty="0"/>
          </a:p>
        </p:txBody>
      </p:sp>
      <p:graphicFrame>
        <p:nvGraphicFramePr>
          <p:cNvPr id="8" name="7 İçerik Yer Tutucusu"/>
          <p:cNvGraphicFramePr>
            <a:graphicFrameLocks noGrp="1"/>
          </p:cNvGraphicFramePr>
          <p:nvPr>
            <p:ph idx="1"/>
          </p:nvPr>
        </p:nvGraphicFramePr>
        <p:xfrm>
          <a:off x="642910" y="2285992"/>
          <a:ext cx="7786742" cy="3143269"/>
        </p:xfrm>
        <a:graphic>
          <a:graphicData uri="http://schemas.openxmlformats.org/drawingml/2006/table">
            <a:tbl>
              <a:tblPr/>
              <a:tblGrid>
                <a:gridCol w="1213536"/>
                <a:gridCol w="812827"/>
                <a:gridCol w="504808"/>
                <a:gridCol w="505522"/>
                <a:gridCol w="505522"/>
                <a:gridCol w="505522"/>
                <a:gridCol w="606055"/>
                <a:gridCol w="606769"/>
                <a:gridCol w="606055"/>
                <a:gridCol w="909796"/>
                <a:gridCol w="1010330"/>
              </a:tblGrid>
              <a:tr h="523879">
                <a:tc>
                  <a:txBody>
                    <a:bodyPr/>
                    <a:lstStyle/>
                    <a:p>
                      <a:pPr>
                        <a:lnSpc>
                          <a:spcPct val="115000"/>
                        </a:lnSpc>
                        <a:spcAft>
                          <a:spcPts val="0"/>
                        </a:spcAft>
                      </a:pPr>
                      <a:endParaRPr lang="tr-TR"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100">
                          <a:solidFill>
                            <a:schemeClr val="bg1"/>
                          </a:solidFill>
                          <a:latin typeface="Times New Roman"/>
                          <a:ea typeface="Calibri"/>
                          <a:cs typeface="Times New Roman"/>
                        </a:rPr>
                        <a:t>Doğumda</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100">
                          <a:solidFill>
                            <a:schemeClr val="bg1"/>
                          </a:solidFill>
                          <a:latin typeface="Times New Roman"/>
                          <a:ea typeface="Calibri"/>
                          <a:cs typeface="Times New Roman"/>
                        </a:rPr>
                        <a:t>1.Ay sonu</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100">
                          <a:solidFill>
                            <a:schemeClr val="bg1"/>
                          </a:solidFill>
                          <a:latin typeface="Times New Roman"/>
                          <a:ea typeface="Calibri"/>
                          <a:cs typeface="Times New Roman"/>
                        </a:rPr>
                        <a:t>2.Ay sonu</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100">
                          <a:solidFill>
                            <a:schemeClr val="bg1"/>
                          </a:solidFill>
                          <a:latin typeface="Times New Roman"/>
                          <a:ea typeface="Calibri"/>
                          <a:cs typeface="Times New Roman"/>
                        </a:rPr>
                        <a:t>4.Ay sonu</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100">
                          <a:solidFill>
                            <a:schemeClr val="bg1"/>
                          </a:solidFill>
                          <a:latin typeface="Times New Roman"/>
                          <a:ea typeface="Calibri"/>
                          <a:cs typeface="Times New Roman"/>
                        </a:rPr>
                        <a:t>6.Ay sonu</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100">
                          <a:solidFill>
                            <a:schemeClr val="bg1"/>
                          </a:solidFill>
                          <a:latin typeface="Times New Roman"/>
                          <a:ea typeface="Calibri"/>
                          <a:cs typeface="Times New Roman"/>
                        </a:rPr>
                        <a:t>12.Ay sonu</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100">
                          <a:solidFill>
                            <a:schemeClr val="bg1"/>
                          </a:solidFill>
                          <a:latin typeface="Times New Roman"/>
                          <a:ea typeface="Calibri"/>
                          <a:cs typeface="Times New Roman"/>
                        </a:rPr>
                        <a:t>18.Ay sonu</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100">
                          <a:solidFill>
                            <a:schemeClr val="bg1"/>
                          </a:solidFill>
                          <a:latin typeface="Times New Roman"/>
                          <a:ea typeface="Calibri"/>
                          <a:cs typeface="Times New Roman"/>
                        </a:rPr>
                        <a:t>24.Ay sonu</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100">
                          <a:solidFill>
                            <a:schemeClr val="bg1"/>
                          </a:solidFill>
                          <a:latin typeface="Times New Roman"/>
                          <a:ea typeface="Calibri"/>
                          <a:cs typeface="Times New Roman"/>
                        </a:rPr>
                        <a:t>İlköğretim 1.sınıf</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100" dirty="0">
                          <a:solidFill>
                            <a:schemeClr val="bg1"/>
                          </a:solidFill>
                          <a:latin typeface="Times New Roman"/>
                          <a:ea typeface="Calibri"/>
                          <a:cs typeface="Times New Roman"/>
                        </a:rPr>
                        <a:t>Ortaöğretim 4.sınıf</a:t>
                      </a:r>
                      <a:endParaRPr lang="tr-TR"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1939">
                <a:tc>
                  <a:txBody>
                    <a:bodyPr/>
                    <a:lstStyle/>
                    <a:p>
                      <a:pPr>
                        <a:lnSpc>
                          <a:spcPct val="115000"/>
                        </a:lnSpc>
                        <a:spcAft>
                          <a:spcPts val="0"/>
                        </a:spcAft>
                      </a:pPr>
                      <a:r>
                        <a:rPr lang="tr-TR" sz="1000" b="1" dirty="0">
                          <a:latin typeface="Times New Roman"/>
                          <a:ea typeface="Calibri"/>
                          <a:cs typeface="Times New Roman"/>
                        </a:rPr>
                        <a:t>HEPATİT B</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III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nSpc>
                          <a:spcPct val="115000"/>
                        </a:lnSpc>
                        <a:spcAft>
                          <a:spcPts val="0"/>
                        </a:spcAft>
                      </a:pPr>
                      <a:r>
                        <a:rPr lang="tr-TR" sz="1000" b="1">
                          <a:latin typeface="Times New Roman"/>
                          <a:ea typeface="Calibri"/>
                          <a:cs typeface="Times New Roman"/>
                        </a:rPr>
                        <a:t>BCG</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nSpc>
                          <a:spcPct val="115000"/>
                        </a:lnSpc>
                        <a:spcAft>
                          <a:spcPts val="0"/>
                        </a:spcAft>
                      </a:pPr>
                      <a:r>
                        <a:rPr lang="tr-TR" sz="1000" b="1">
                          <a:latin typeface="Times New Roman"/>
                          <a:ea typeface="Calibri"/>
                          <a:cs typeface="Times New Roman"/>
                        </a:rPr>
                        <a:t>DaBT-İPA-Hib</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III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R</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nSpc>
                          <a:spcPct val="115000"/>
                        </a:lnSpc>
                        <a:spcAft>
                          <a:spcPts val="0"/>
                        </a:spcAft>
                      </a:pPr>
                      <a:r>
                        <a:rPr lang="tr-TR" sz="1000" b="1">
                          <a:latin typeface="Times New Roman"/>
                          <a:ea typeface="Calibri"/>
                          <a:cs typeface="Times New Roman"/>
                        </a:rPr>
                        <a:t>KPA</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R</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nSpc>
                          <a:spcPct val="115000"/>
                        </a:lnSpc>
                        <a:spcAft>
                          <a:spcPts val="0"/>
                        </a:spcAft>
                      </a:pPr>
                      <a:r>
                        <a:rPr lang="tr-TR" sz="1000" b="1">
                          <a:latin typeface="Times New Roman"/>
                          <a:ea typeface="Calibri"/>
                          <a:cs typeface="Times New Roman"/>
                        </a:rPr>
                        <a:t>KKK</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R</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nSpc>
                          <a:spcPct val="115000"/>
                        </a:lnSpc>
                        <a:spcAft>
                          <a:spcPts val="0"/>
                        </a:spcAft>
                      </a:pPr>
                      <a:r>
                        <a:rPr lang="tr-TR" sz="1000" b="1">
                          <a:latin typeface="Times New Roman"/>
                          <a:ea typeface="Calibri"/>
                          <a:cs typeface="Times New Roman"/>
                        </a:rPr>
                        <a:t>DaBT-İPA</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R</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nSpc>
                          <a:spcPct val="115000"/>
                        </a:lnSpc>
                        <a:spcAft>
                          <a:spcPts val="0"/>
                        </a:spcAft>
                      </a:pPr>
                      <a:r>
                        <a:rPr lang="tr-TR" sz="1000" b="1">
                          <a:latin typeface="Times New Roman"/>
                          <a:ea typeface="Calibri"/>
                          <a:cs typeface="Times New Roman"/>
                        </a:rPr>
                        <a:t>OPA</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nSpc>
                          <a:spcPct val="115000"/>
                        </a:lnSpc>
                        <a:spcAft>
                          <a:spcPts val="0"/>
                        </a:spcAft>
                      </a:pPr>
                      <a:r>
                        <a:rPr lang="tr-TR" sz="1000" b="1">
                          <a:latin typeface="Times New Roman"/>
                          <a:ea typeface="Calibri"/>
                          <a:cs typeface="Times New Roman"/>
                        </a:rPr>
                        <a:t>Td</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R</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nSpc>
                          <a:spcPct val="115000"/>
                        </a:lnSpc>
                        <a:spcAft>
                          <a:spcPts val="0"/>
                        </a:spcAft>
                      </a:pPr>
                      <a:r>
                        <a:rPr lang="tr-TR" sz="1000" b="1">
                          <a:latin typeface="Times New Roman"/>
                          <a:ea typeface="Calibri"/>
                          <a:cs typeface="Times New Roman"/>
                        </a:rPr>
                        <a:t>HEPATİT A</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nSpc>
                          <a:spcPct val="115000"/>
                        </a:lnSpc>
                        <a:spcAft>
                          <a:spcPts val="0"/>
                        </a:spcAft>
                      </a:pPr>
                      <a:r>
                        <a:rPr lang="tr-TR" sz="1000" b="1">
                          <a:latin typeface="Times New Roman"/>
                          <a:ea typeface="Calibri"/>
                          <a:cs typeface="Times New Roman"/>
                        </a:rPr>
                        <a:t>SU ÇİÇEĞİ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Calibri"/>
                          <a:cs typeface="Times New Roman"/>
                        </a:rPr>
                        <a:t>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7" name="Rectangle 3"/>
          <p:cNvSpPr>
            <a:spLocks noChangeArrowheads="1"/>
          </p:cNvSpPr>
          <p:nvPr/>
        </p:nvSpPr>
        <p:spPr bwMode="auto">
          <a:xfrm>
            <a:off x="428596" y="5572140"/>
            <a:ext cx="8075929"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BCG: Verem Aşısı, </a:t>
            </a:r>
            <a:r>
              <a:rPr kumimoji="0" lang="tr-TR" sz="1400" b="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DaBT</a:t>
            </a:r>
            <a:r>
              <a:rPr kumimoji="0" lang="tr-TR"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-İPA-</a:t>
            </a:r>
            <a:r>
              <a:rPr kumimoji="0" lang="tr-TR" sz="1400" b="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Hib</a:t>
            </a:r>
            <a:r>
              <a:rPr kumimoji="0" lang="tr-TR"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Difteri,Boğmaca, </a:t>
            </a:r>
            <a:r>
              <a:rPr kumimoji="0" lang="tr-TR" sz="1400" b="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Tetanoz</a:t>
            </a:r>
            <a:r>
              <a:rPr kumimoji="0" lang="tr-TR"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Çocuk Felci , </a:t>
            </a:r>
            <a:r>
              <a:rPr kumimoji="0" lang="tr-TR" sz="1400" b="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Hemofilus</a:t>
            </a:r>
            <a:r>
              <a:rPr kumimoji="0" lang="tr-TR"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400" b="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influenza</a:t>
            </a:r>
            <a:r>
              <a:rPr kumimoji="0" lang="tr-TR"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tip b Aşısı,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KKK: Kızamık, Kızamıkçık, Kabakulak Aşısı, OPA: Ağızdan Çocuk </a:t>
            </a:r>
            <a:r>
              <a:rPr kumimoji="0" lang="tr-TR" sz="1400" b="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FelciAşısı</a:t>
            </a:r>
            <a:r>
              <a:rPr kumimoji="0" lang="tr-TR"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Td</a:t>
            </a:r>
            <a:r>
              <a:rPr kumimoji="0" lang="tr-TR"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Erişkin Tipi Difteri-</a:t>
            </a:r>
            <a:r>
              <a:rPr kumimoji="0" lang="tr-TR" sz="1400" b="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Tetanoz</a:t>
            </a:r>
            <a:r>
              <a:rPr kumimoji="0" lang="tr-TR"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Aşısı, KPA: </a:t>
            </a:r>
            <a:r>
              <a:rPr kumimoji="0" lang="tr-TR" sz="1400" b="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Konjuge</a:t>
            </a:r>
            <a:r>
              <a:rPr kumimoji="0" lang="tr-TR"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400" b="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Pnömokok</a:t>
            </a:r>
            <a:r>
              <a:rPr kumimoji="0" lang="tr-TR"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Aşısı</a:t>
            </a:r>
            <a:endParaRPr kumimoji="0" lang="tr-TR" sz="24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Unvan 1"/>
          <p:cNvSpPr>
            <a:spLocks noGrp="1"/>
          </p:cNvSpPr>
          <p:nvPr>
            <p:ph type="title"/>
          </p:nvPr>
        </p:nvSpPr>
        <p:spPr>
          <a:xfrm>
            <a:off x="457200" y="620713"/>
            <a:ext cx="8229600" cy="796925"/>
          </a:xfrm>
          <a:solidFill>
            <a:srgbClr val="FFFF00"/>
          </a:solidFill>
        </p:spPr>
        <p:txBody>
          <a:bodyPr/>
          <a:lstStyle/>
          <a:p>
            <a:pPr eaLnBrk="1" hangingPunct="1"/>
            <a:r>
              <a:rPr lang="tr-TR" sz="2600" b="1" dirty="0" smtClean="0">
                <a:solidFill>
                  <a:schemeClr val="tx1"/>
                </a:solidFill>
              </a:rPr>
              <a:t>Şekil 6: </a:t>
            </a:r>
            <a:r>
              <a:rPr lang="en-US" sz="2600" b="1" dirty="0" err="1" smtClean="0">
                <a:solidFill>
                  <a:schemeClr val="tx1"/>
                </a:solidFill>
              </a:rPr>
              <a:t>Aşı</a:t>
            </a:r>
            <a:r>
              <a:rPr lang="en-US" sz="2600" b="1" dirty="0" smtClean="0">
                <a:solidFill>
                  <a:schemeClr val="tx1"/>
                </a:solidFill>
              </a:rPr>
              <a:t> </a:t>
            </a:r>
            <a:r>
              <a:rPr lang="en-US" sz="2600" b="1" dirty="0" err="1" smtClean="0">
                <a:solidFill>
                  <a:schemeClr val="tx1"/>
                </a:solidFill>
              </a:rPr>
              <a:t>Reddi</a:t>
            </a:r>
            <a:r>
              <a:rPr lang="en-US" sz="2600" b="1" dirty="0" smtClean="0">
                <a:solidFill>
                  <a:schemeClr val="tx1"/>
                </a:solidFill>
              </a:rPr>
              <a:t> </a:t>
            </a:r>
            <a:r>
              <a:rPr lang="en-US" sz="2600" b="1" dirty="0" err="1" smtClean="0">
                <a:solidFill>
                  <a:schemeClr val="tx1"/>
                </a:solidFill>
              </a:rPr>
              <a:t>Nedeniyle</a:t>
            </a:r>
            <a:r>
              <a:rPr lang="en-US" sz="2600" b="1" dirty="0" smtClean="0">
                <a:solidFill>
                  <a:schemeClr val="tx1"/>
                </a:solidFill>
              </a:rPr>
              <a:t> </a:t>
            </a:r>
            <a:r>
              <a:rPr lang="en-US" sz="2600" b="1" dirty="0" err="1" smtClean="0">
                <a:solidFill>
                  <a:schemeClr val="tx1"/>
                </a:solidFill>
              </a:rPr>
              <a:t>Aşılanamayan</a:t>
            </a:r>
            <a:r>
              <a:rPr lang="en-US" sz="2600" b="1" dirty="0" smtClean="0">
                <a:solidFill>
                  <a:schemeClr val="tx1"/>
                </a:solidFill>
              </a:rPr>
              <a:t> </a:t>
            </a:r>
            <a:r>
              <a:rPr lang="en-US" sz="2600" b="1" dirty="0" err="1" smtClean="0">
                <a:solidFill>
                  <a:schemeClr val="tx1"/>
                </a:solidFill>
              </a:rPr>
              <a:t>Çocuk</a:t>
            </a:r>
            <a:r>
              <a:rPr lang="en-US" sz="2600" b="1" dirty="0" smtClean="0">
                <a:solidFill>
                  <a:schemeClr val="tx1"/>
                </a:solidFill>
              </a:rPr>
              <a:t> </a:t>
            </a:r>
            <a:r>
              <a:rPr lang="en-US" sz="2600" b="1" dirty="0" err="1" smtClean="0">
                <a:solidFill>
                  <a:schemeClr val="tx1"/>
                </a:solidFill>
              </a:rPr>
              <a:t>Sayısı</a:t>
            </a:r>
            <a:endParaRPr lang="tr-TR" sz="2600" dirty="0" smtClean="0">
              <a:solidFill>
                <a:schemeClr val="tx1"/>
              </a:solidFill>
            </a:endParaRPr>
          </a:p>
        </p:txBody>
      </p:sp>
      <p:graphicFrame>
        <p:nvGraphicFramePr>
          <p:cNvPr id="1026" name="İçerik Yer Tutucusu 3"/>
          <p:cNvGraphicFramePr>
            <a:graphicFrameLocks noGrp="1"/>
          </p:cNvGraphicFramePr>
          <p:nvPr>
            <p:ph idx="1"/>
          </p:nvPr>
        </p:nvGraphicFramePr>
        <p:xfrm>
          <a:off x="457200" y="1417638"/>
          <a:ext cx="8229600" cy="4708525"/>
        </p:xfrm>
        <a:graphic>
          <a:graphicData uri="http://schemas.openxmlformats.org/presentationml/2006/ole">
            <mc:AlternateContent xmlns:mc="http://schemas.openxmlformats.org/markup-compatibility/2006">
              <mc:Choice xmlns:v="urn:schemas-microsoft-com:vml" Requires="v">
                <p:oleObj spid="_x0000_s1031" r:id="rId3" imgW="8230313" imgH="4706520" progId="Excel.Sheet.8">
                  <p:embed/>
                </p:oleObj>
              </mc:Choice>
              <mc:Fallback>
                <p:oleObj r:id="rId3" imgW="8230313" imgH="4706520" progId="Excel.Sheet.8">
                  <p:embed/>
                  <p:pic>
                    <p:nvPicPr>
                      <p:cNvPr id="0" name="Picture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17638"/>
                        <a:ext cx="8229600"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Metin kutusu 4"/>
          <p:cNvSpPr txBox="1">
            <a:spLocks noChangeArrowheads="1"/>
          </p:cNvSpPr>
          <p:nvPr/>
        </p:nvSpPr>
        <p:spPr bwMode="auto">
          <a:xfrm>
            <a:off x="1476375" y="5229225"/>
            <a:ext cx="496888" cy="338138"/>
          </a:xfrm>
          <a:prstGeom prst="rect">
            <a:avLst/>
          </a:prstGeom>
          <a:noFill/>
          <a:ln w="9525">
            <a:noFill/>
            <a:miter lim="800000"/>
            <a:headEnd/>
            <a:tailEnd/>
          </a:ln>
        </p:spPr>
        <p:txBody>
          <a:bodyPr wrap="none">
            <a:spAutoFit/>
          </a:bodyPr>
          <a:lstStyle/>
          <a:p>
            <a:pPr fontAlgn="base">
              <a:spcBef>
                <a:spcPct val="0"/>
              </a:spcBef>
              <a:spcAft>
                <a:spcPct val="0"/>
              </a:spcAft>
            </a:pPr>
            <a:r>
              <a:rPr lang="tr-TR" sz="1600" b="1">
                <a:solidFill>
                  <a:prstClr val="black"/>
                </a:solidFill>
                <a:cs typeface="Arial" pitchFamily="34" charset="0"/>
              </a:rPr>
              <a:t>183</a:t>
            </a:r>
          </a:p>
        </p:txBody>
      </p:sp>
      <p:sp>
        <p:nvSpPr>
          <p:cNvPr id="1029" name="4 Dikdörtgen"/>
          <p:cNvSpPr>
            <a:spLocks noChangeArrowheads="1"/>
          </p:cNvSpPr>
          <p:nvPr/>
        </p:nvSpPr>
        <p:spPr bwMode="auto">
          <a:xfrm>
            <a:off x="1403350" y="6308725"/>
            <a:ext cx="9144000" cy="369888"/>
          </a:xfrm>
          <a:prstGeom prst="rect">
            <a:avLst/>
          </a:prstGeom>
          <a:noFill/>
          <a:ln w="9525">
            <a:noFill/>
            <a:miter lim="800000"/>
            <a:headEnd/>
            <a:tailEnd/>
          </a:ln>
        </p:spPr>
        <p:txBody>
          <a:bodyPr>
            <a:spAutoFit/>
          </a:bodyPr>
          <a:lstStyle/>
          <a:p>
            <a:pPr fontAlgn="base">
              <a:spcBef>
                <a:spcPct val="0"/>
              </a:spcBef>
              <a:spcAft>
                <a:spcPct val="0"/>
              </a:spcAft>
            </a:pPr>
            <a:r>
              <a:rPr lang="tr-TR">
                <a:solidFill>
                  <a:prstClr val="black"/>
                </a:solidFill>
                <a:cs typeface="Arial" pitchFamily="34" charset="0"/>
                <a:hlinkClick r:id="rId5"/>
              </a:rPr>
              <a:t>Kaynak: http://www.kocaelitabip.org.tr/Haber/Dosya/raw-3.pdf</a:t>
            </a:r>
            <a:r>
              <a:rPr lang="tr-TR">
                <a:solidFill>
                  <a:prstClr val="black"/>
                </a:solidFill>
                <a:cs typeface="Arial" pitchFamily="34" charset="0"/>
              </a:rPr>
              <a:t>, 15.04.2019</a:t>
            </a:r>
          </a:p>
        </p:txBody>
      </p:sp>
    </p:spTree>
    <p:extLst>
      <p:ext uri="{BB962C8B-B14F-4D97-AF65-F5344CB8AC3E}">
        <p14:creationId xmlns:p14="http://schemas.microsoft.com/office/powerpoint/2010/main" val="2420173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b="1" dirty="0" smtClean="0"/>
              <a:t> Tablo 5: Türkiye’de kızamık nedeniyle hastaneye yatırılma sıklığının yaş gruplarına göre dağılımı</a:t>
            </a:r>
            <a:endParaRPr lang="tr-TR" sz="2400" b="1" dirty="0"/>
          </a:p>
        </p:txBody>
      </p:sp>
      <p:graphicFrame>
        <p:nvGraphicFramePr>
          <p:cNvPr id="3" name="2 Tablo"/>
          <p:cNvGraphicFramePr>
            <a:graphicFrameLocks noGrp="1"/>
          </p:cNvGraphicFramePr>
          <p:nvPr/>
        </p:nvGraphicFramePr>
        <p:xfrm>
          <a:off x="1643042" y="1428736"/>
          <a:ext cx="5572165" cy="4270272"/>
        </p:xfrm>
        <a:graphic>
          <a:graphicData uri="http://schemas.openxmlformats.org/drawingml/2006/table">
            <a:tbl>
              <a:tblPr/>
              <a:tblGrid>
                <a:gridCol w="1847127"/>
                <a:gridCol w="1877911"/>
                <a:gridCol w="1847127"/>
              </a:tblGrid>
              <a:tr h="428628">
                <a:tc>
                  <a:txBody>
                    <a:bodyPr/>
                    <a:lstStyle/>
                    <a:p>
                      <a:pPr algn="ctr">
                        <a:lnSpc>
                          <a:spcPct val="115000"/>
                        </a:lnSpc>
                        <a:spcAft>
                          <a:spcPts val="0"/>
                        </a:spcAft>
                      </a:pPr>
                      <a:r>
                        <a:rPr lang="tr-TR" sz="2400" b="1" dirty="0" smtClean="0">
                          <a:solidFill>
                            <a:srgbClr val="000000"/>
                          </a:solidFill>
                          <a:latin typeface="Calibri"/>
                          <a:ea typeface="Times New Roman"/>
                          <a:cs typeface="Calibri"/>
                        </a:rPr>
                        <a:t>Yaş</a:t>
                      </a:r>
                      <a:endParaRPr lang="tr-TR" sz="2400" b="1" dirty="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smtClean="0">
                          <a:solidFill>
                            <a:srgbClr val="000000"/>
                          </a:solidFill>
                          <a:latin typeface="Calibri"/>
                          <a:ea typeface="Times New Roman"/>
                          <a:cs typeface="Calibri"/>
                        </a:rPr>
                        <a:t>2018</a:t>
                      </a:r>
                    </a:p>
                    <a:p>
                      <a:pPr algn="ctr">
                        <a:lnSpc>
                          <a:spcPct val="115000"/>
                        </a:lnSpc>
                        <a:spcAft>
                          <a:spcPts val="0"/>
                        </a:spcAft>
                      </a:pPr>
                      <a:r>
                        <a:rPr lang="tr-TR" sz="2400" b="1" dirty="0" smtClean="0">
                          <a:solidFill>
                            <a:srgbClr val="000000"/>
                          </a:solidFill>
                          <a:latin typeface="Calibri"/>
                          <a:ea typeface="Calibri"/>
                          <a:cs typeface="Calibri"/>
                        </a:rPr>
                        <a:t>(n:346)</a:t>
                      </a:r>
                      <a:endParaRPr lang="tr-T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smtClean="0">
                          <a:solidFill>
                            <a:srgbClr val="000000"/>
                          </a:solidFill>
                          <a:latin typeface="Calibri"/>
                          <a:ea typeface="Times New Roman"/>
                          <a:cs typeface="Calibri"/>
                        </a:rPr>
                        <a:t>2019</a:t>
                      </a:r>
                    </a:p>
                    <a:p>
                      <a:pPr marL="0" marR="0" indent="0" algn="ctr" defTabSz="685800" rtl="0" eaLnBrk="1" fontAlgn="auto" latinLnBrk="0" hangingPunct="1">
                        <a:lnSpc>
                          <a:spcPct val="115000"/>
                        </a:lnSpc>
                        <a:spcBef>
                          <a:spcPts val="0"/>
                        </a:spcBef>
                        <a:spcAft>
                          <a:spcPts val="0"/>
                        </a:spcAft>
                        <a:buClrTx/>
                        <a:buSzTx/>
                        <a:buFontTx/>
                        <a:buNone/>
                        <a:tabLst/>
                        <a:defRPr/>
                      </a:pPr>
                      <a:r>
                        <a:rPr lang="tr-TR" sz="2400" b="1" dirty="0" smtClean="0">
                          <a:solidFill>
                            <a:srgbClr val="000000"/>
                          </a:solidFill>
                          <a:latin typeface="+mn-lt"/>
                          <a:ea typeface="Calibri"/>
                          <a:cs typeface="Calibri"/>
                        </a:rPr>
                        <a:t>(n:1141)</a:t>
                      </a:r>
                      <a:endParaRPr lang="tr-T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15000"/>
                        </a:lnSpc>
                        <a:spcAft>
                          <a:spcPts val="0"/>
                        </a:spcAft>
                      </a:pPr>
                      <a:r>
                        <a:rPr lang="tr-TR" sz="2400" b="1">
                          <a:solidFill>
                            <a:srgbClr val="000000"/>
                          </a:solidFill>
                          <a:latin typeface="Calibri"/>
                          <a:ea typeface="Times New Roman"/>
                          <a:cs typeface="Calibri"/>
                        </a:rPr>
                        <a:t>&lt;1 yaş</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82,9</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88,5</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15000"/>
                        </a:lnSpc>
                        <a:spcAft>
                          <a:spcPts val="0"/>
                        </a:spcAft>
                      </a:pPr>
                      <a:r>
                        <a:rPr lang="tr-TR" sz="2400" b="1">
                          <a:solidFill>
                            <a:srgbClr val="000000"/>
                          </a:solidFill>
                          <a:latin typeface="Calibri"/>
                          <a:ea typeface="Times New Roman"/>
                          <a:cs typeface="Calibri"/>
                        </a:rPr>
                        <a:t>1-4</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58,6</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47,9</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15000"/>
                        </a:lnSpc>
                        <a:spcAft>
                          <a:spcPts val="0"/>
                        </a:spcAft>
                      </a:pPr>
                      <a:r>
                        <a:rPr lang="tr-TR" sz="2400" b="1">
                          <a:solidFill>
                            <a:srgbClr val="000000"/>
                          </a:solidFill>
                          <a:latin typeface="Calibri"/>
                          <a:ea typeface="Times New Roman"/>
                          <a:cs typeface="Calibri"/>
                        </a:rPr>
                        <a:t>5-9</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65,2</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35,6</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15000"/>
                        </a:lnSpc>
                        <a:spcAft>
                          <a:spcPts val="0"/>
                        </a:spcAft>
                      </a:pPr>
                      <a:r>
                        <a:rPr lang="tr-TR" sz="2400" b="1">
                          <a:solidFill>
                            <a:srgbClr val="000000"/>
                          </a:solidFill>
                          <a:latin typeface="Calibri"/>
                          <a:ea typeface="Times New Roman"/>
                          <a:cs typeface="Calibri"/>
                        </a:rPr>
                        <a:t>10-14</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78,8</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42,9</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15000"/>
                        </a:lnSpc>
                        <a:spcAft>
                          <a:spcPts val="0"/>
                        </a:spcAft>
                      </a:pPr>
                      <a:r>
                        <a:rPr lang="tr-TR" sz="2400" b="1">
                          <a:solidFill>
                            <a:srgbClr val="000000"/>
                          </a:solidFill>
                          <a:latin typeface="Calibri"/>
                          <a:ea typeface="Times New Roman"/>
                          <a:cs typeface="Calibri"/>
                        </a:rPr>
                        <a:t>15-19</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56,5</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38,6</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15000"/>
                        </a:lnSpc>
                        <a:spcAft>
                          <a:spcPts val="0"/>
                        </a:spcAft>
                      </a:pPr>
                      <a:r>
                        <a:rPr lang="tr-TR" sz="2400" b="1">
                          <a:solidFill>
                            <a:srgbClr val="000000"/>
                          </a:solidFill>
                          <a:latin typeface="Calibri"/>
                          <a:ea typeface="Times New Roman"/>
                          <a:cs typeface="Calibri"/>
                        </a:rPr>
                        <a:t>20-29</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46,0</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41,3</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15000"/>
                        </a:lnSpc>
                        <a:spcAft>
                          <a:spcPts val="0"/>
                        </a:spcAft>
                      </a:pPr>
                      <a:r>
                        <a:rPr lang="tr-TR" sz="2400" b="1">
                          <a:solidFill>
                            <a:srgbClr val="000000"/>
                          </a:solidFill>
                          <a:latin typeface="Calibri"/>
                          <a:ea typeface="Times New Roman"/>
                          <a:cs typeface="Calibri"/>
                        </a:rPr>
                        <a:t>30+</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61,5</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43,1</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15000"/>
                        </a:lnSpc>
                        <a:spcAft>
                          <a:spcPts val="0"/>
                        </a:spcAft>
                      </a:pPr>
                      <a:r>
                        <a:rPr lang="tr-TR" sz="2400" b="1">
                          <a:solidFill>
                            <a:srgbClr val="000000"/>
                          </a:solidFill>
                          <a:latin typeface="Calibri"/>
                          <a:ea typeface="Times New Roman"/>
                          <a:cs typeface="Calibri"/>
                        </a:rPr>
                        <a:t>Toplam</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solidFill>
                            <a:srgbClr val="000000"/>
                          </a:solidFill>
                          <a:latin typeface="Calibri"/>
                          <a:ea typeface="Calibri"/>
                          <a:cs typeface="Calibri"/>
                        </a:rPr>
                        <a:t>47,4</a:t>
                      </a:r>
                      <a:endParaRPr lang="tr-TR"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a:solidFill>
                            <a:srgbClr val="000000"/>
                          </a:solidFill>
                          <a:latin typeface="Calibri"/>
                          <a:ea typeface="Calibri"/>
                          <a:cs typeface="Calibri"/>
                        </a:rPr>
                        <a:t>47,4</a:t>
                      </a:r>
                      <a:endParaRPr lang="tr-T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Dikdörtgen"/>
          <p:cNvSpPr/>
          <p:nvPr/>
        </p:nvSpPr>
        <p:spPr>
          <a:xfrm>
            <a:off x="1142976" y="6211669"/>
            <a:ext cx="7286676" cy="923330"/>
          </a:xfrm>
          <a:prstGeom prst="rect">
            <a:avLst/>
          </a:prstGeom>
        </p:spPr>
        <p:txBody>
          <a:bodyPr wrap="square">
            <a:spAutoFit/>
          </a:bodyPr>
          <a:lstStyle/>
          <a:p>
            <a:r>
              <a:rPr lang="tr-TR" dirty="0" smtClean="0">
                <a:hlinkClick r:id="rId2"/>
              </a:rPr>
              <a:t>http://data.</a:t>
            </a:r>
            <a:r>
              <a:rPr lang="tr-TR" dirty="0" err="1" smtClean="0">
                <a:hlinkClick r:id="rId2"/>
              </a:rPr>
              <a:t>euro</a:t>
            </a:r>
            <a:r>
              <a:rPr lang="tr-TR" dirty="0" smtClean="0">
                <a:hlinkClick r:id="rId2"/>
              </a:rPr>
              <a:t>.</a:t>
            </a:r>
            <a:r>
              <a:rPr lang="tr-TR" dirty="0" err="1" smtClean="0">
                <a:hlinkClick r:id="rId2"/>
              </a:rPr>
              <a:t>who</a:t>
            </a:r>
            <a:r>
              <a:rPr lang="tr-TR" dirty="0" smtClean="0">
                <a:hlinkClick r:id="rId2"/>
              </a:rPr>
              <a:t>.</a:t>
            </a:r>
            <a:r>
              <a:rPr lang="tr-TR" dirty="0" err="1" smtClean="0">
                <a:hlinkClick r:id="rId2"/>
              </a:rPr>
              <a:t>int</a:t>
            </a:r>
            <a:r>
              <a:rPr lang="tr-TR" dirty="0" smtClean="0">
                <a:hlinkClick r:id="rId2"/>
              </a:rPr>
              <a:t>/</a:t>
            </a:r>
            <a:r>
              <a:rPr lang="tr-TR" dirty="0" err="1" smtClean="0">
                <a:hlinkClick r:id="rId2"/>
              </a:rPr>
              <a:t>cisid</a:t>
            </a:r>
            <a:r>
              <a:rPr lang="tr-TR" dirty="0" smtClean="0">
                <a:hlinkClick r:id="rId2"/>
              </a:rPr>
              <a:t>/</a:t>
            </a:r>
            <a:r>
              <a:rPr lang="tr-TR" dirty="0" err="1" smtClean="0">
                <a:hlinkClick r:id="rId2"/>
              </a:rPr>
              <a:t>Default</a:t>
            </a:r>
            <a:r>
              <a:rPr lang="tr-TR" dirty="0" smtClean="0">
                <a:hlinkClick r:id="rId2"/>
              </a:rPr>
              <a:t>.</a:t>
            </a:r>
            <a:r>
              <a:rPr lang="tr-TR" dirty="0" err="1" smtClean="0">
                <a:hlinkClick r:id="rId2"/>
              </a:rPr>
              <a:t>aspx</a:t>
            </a:r>
            <a:r>
              <a:rPr lang="tr-TR" dirty="0" smtClean="0">
                <a:hlinkClick r:id="rId2"/>
              </a:rPr>
              <a:t>?</a:t>
            </a:r>
            <a:r>
              <a:rPr lang="tr-TR" dirty="0" err="1" smtClean="0">
                <a:hlinkClick r:id="rId2"/>
              </a:rPr>
              <a:t>TabID</a:t>
            </a:r>
            <a:r>
              <a:rPr lang="tr-TR" dirty="0" smtClean="0">
                <a:hlinkClick r:id="rId2"/>
              </a:rPr>
              <a:t>=480867’den</a:t>
            </a:r>
            <a:r>
              <a:rPr lang="tr-TR" dirty="0" smtClean="0"/>
              <a:t> hesaplanmıştır.</a:t>
            </a:r>
          </a:p>
          <a:p>
            <a:endParaRPr lang="tr-TR" dirty="0"/>
          </a:p>
        </p:txBody>
      </p:sp>
      <p:sp>
        <p:nvSpPr>
          <p:cNvPr id="5" name="4 Metin kutusu"/>
          <p:cNvSpPr txBox="1"/>
          <p:nvPr/>
        </p:nvSpPr>
        <p:spPr>
          <a:xfrm>
            <a:off x="1214414" y="5786454"/>
            <a:ext cx="5927072" cy="369332"/>
          </a:xfrm>
          <a:prstGeom prst="rect">
            <a:avLst/>
          </a:prstGeom>
          <a:solidFill>
            <a:srgbClr val="FFFF00"/>
          </a:solidFill>
        </p:spPr>
        <p:txBody>
          <a:bodyPr wrap="none" rtlCol="0">
            <a:spAutoFit/>
          </a:bodyPr>
          <a:lstStyle/>
          <a:p>
            <a:r>
              <a:rPr lang="tr-TR" b="1" dirty="0" smtClean="0"/>
              <a:t>2020 ilk 2 ayında 138’hastanın 130’u hastaneye yatırılmıştır. </a:t>
            </a:r>
            <a:endParaRPr lang="tr-T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048764063"/>
              </p:ext>
            </p:extLst>
          </p:nvPr>
        </p:nvGraphicFramePr>
        <p:xfrm>
          <a:off x="827584" y="836712"/>
          <a:ext cx="7776866" cy="5760720"/>
        </p:xfrm>
        <a:graphic>
          <a:graphicData uri="http://schemas.openxmlformats.org/drawingml/2006/table">
            <a:tbl>
              <a:tblPr firstRow="1" bandRow="1">
                <a:tableStyleId>{5C22544A-7EE6-4342-B048-85BDC9FD1C3A}</a:tableStyleId>
              </a:tblPr>
              <a:tblGrid>
                <a:gridCol w="1555373"/>
                <a:gridCol w="1555373"/>
                <a:gridCol w="1209734"/>
                <a:gridCol w="1800200"/>
                <a:gridCol w="1656186"/>
              </a:tblGrid>
              <a:tr h="564002">
                <a:tc>
                  <a:txBody>
                    <a:bodyPr/>
                    <a:lstStyle/>
                    <a:p>
                      <a:pPr algn="l" fontAlgn="b"/>
                      <a:r>
                        <a:rPr lang="tr-TR" sz="1600" dirty="0" smtClean="0">
                          <a:solidFill>
                            <a:srgbClr val="FFFFFF"/>
                          </a:solidFill>
                          <a:effectLst/>
                        </a:rPr>
                        <a:t>Hastalık</a:t>
                      </a:r>
                      <a:endParaRPr lang="tr-TR" sz="1600" dirty="0">
                        <a:solidFill>
                          <a:srgbClr val="FFFFFF"/>
                        </a:solidFill>
                        <a:effectLst/>
                      </a:endParaRPr>
                    </a:p>
                  </a:txBody>
                  <a:tcPr anchor="ctr"/>
                </a:tc>
                <a:tc>
                  <a:txBody>
                    <a:bodyPr/>
                    <a:lstStyle/>
                    <a:p>
                      <a:pPr algn="ctr" fontAlgn="b"/>
                      <a:r>
                        <a:rPr lang="tr-TR" sz="1600" dirty="0" smtClean="0">
                          <a:solidFill>
                            <a:srgbClr val="FFFFFF"/>
                          </a:solidFill>
                          <a:effectLst/>
                        </a:rPr>
                        <a:t>Hastaneye yatma </a:t>
                      </a:r>
                      <a:r>
                        <a:rPr lang="tr-TR" sz="1600" dirty="0" smtClean="0">
                          <a:solidFill>
                            <a:srgbClr val="FFFFFF"/>
                          </a:solidFill>
                          <a:effectLst/>
                        </a:rPr>
                        <a:t>olasılığı   (% )</a:t>
                      </a:r>
                      <a:endParaRPr lang="tr-TR" sz="1600" dirty="0">
                        <a:solidFill>
                          <a:srgbClr val="FFFFFF"/>
                        </a:solidFill>
                        <a:effectLst/>
                      </a:endParaRPr>
                    </a:p>
                  </a:txBody>
                  <a:tcPr anchor="ctr"/>
                </a:tc>
                <a:tc>
                  <a:txBody>
                    <a:bodyPr/>
                    <a:lstStyle/>
                    <a:p>
                      <a:pPr algn="ctr" fontAlgn="b"/>
                      <a:r>
                        <a:rPr lang="tr-TR" sz="1600" dirty="0" smtClean="0">
                          <a:solidFill>
                            <a:srgbClr val="FFFFFF"/>
                          </a:solidFill>
                          <a:effectLst/>
                        </a:rPr>
                        <a:t> Hastanede</a:t>
                      </a:r>
                      <a:r>
                        <a:rPr lang="tr-TR" sz="1600" baseline="0" dirty="0" smtClean="0">
                          <a:solidFill>
                            <a:srgbClr val="FFFFFF"/>
                          </a:solidFill>
                          <a:effectLst/>
                        </a:rPr>
                        <a:t> </a:t>
                      </a:r>
                      <a:r>
                        <a:rPr lang="tr-TR" sz="1600" baseline="0" dirty="0" smtClean="0">
                          <a:solidFill>
                            <a:srgbClr val="FFFFFF"/>
                          </a:solidFill>
                          <a:effectLst/>
                        </a:rPr>
                        <a:t>yatış </a:t>
                      </a:r>
                      <a:r>
                        <a:rPr lang="tr-TR" sz="1600" baseline="0" dirty="0" smtClean="0">
                          <a:solidFill>
                            <a:srgbClr val="FFFFFF"/>
                          </a:solidFill>
                          <a:effectLst/>
                        </a:rPr>
                        <a:t>süresi (gün)</a:t>
                      </a:r>
                      <a:endParaRPr lang="tr-TR" sz="1600" dirty="0">
                        <a:solidFill>
                          <a:srgbClr val="FFFFFF"/>
                        </a:solidFill>
                        <a:effectLst/>
                      </a:endParaRPr>
                    </a:p>
                  </a:txBody>
                  <a:tcPr anchor="ctr"/>
                </a:tc>
                <a:tc>
                  <a:txBody>
                    <a:bodyPr/>
                    <a:lstStyle/>
                    <a:p>
                      <a:pPr algn="ctr" fontAlgn="b"/>
                      <a:r>
                        <a:rPr lang="tr-TR" sz="1600" dirty="0" smtClean="0">
                          <a:solidFill>
                            <a:srgbClr val="FFFFFF"/>
                          </a:solidFill>
                          <a:effectLst/>
                        </a:rPr>
                        <a:t>Hastaneye yatış </a:t>
                      </a:r>
                      <a:r>
                        <a:rPr lang="tr-TR" sz="1600" dirty="0" smtClean="0">
                          <a:solidFill>
                            <a:srgbClr val="FFFFFF"/>
                          </a:solidFill>
                          <a:effectLst/>
                        </a:rPr>
                        <a:t>maliyet ($)</a:t>
                      </a:r>
                    </a:p>
                    <a:p>
                      <a:pPr algn="ctr" fontAlgn="b"/>
                      <a:endParaRPr lang="tr-TR" sz="1600" dirty="0">
                        <a:solidFill>
                          <a:srgbClr val="FFFFFF"/>
                        </a:solidFill>
                        <a:effectLst/>
                      </a:endParaRPr>
                    </a:p>
                  </a:txBody>
                  <a:tcPr anchor="ct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tr-TR" sz="1600" dirty="0" smtClean="0">
                          <a:solidFill>
                            <a:srgbClr val="FFFFFF"/>
                          </a:solidFill>
                          <a:effectLst/>
                        </a:rPr>
                        <a:t>Poliklinik </a:t>
                      </a:r>
                      <a:endParaRPr lang="tr-TR" sz="1600" dirty="0" smtClean="0">
                        <a:solidFill>
                          <a:srgbClr val="FFFFFF"/>
                        </a:solidFill>
                        <a:effectLst/>
                      </a:endParaRPr>
                    </a:p>
                    <a:p>
                      <a:pPr marL="0" marR="0" lvl="0" indent="0" algn="ctr" defTabSz="685800" rtl="0" eaLnBrk="1" fontAlgn="b" latinLnBrk="0" hangingPunct="1">
                        <a:lnSpc>
                          <a:spcPct val="100000"/>
                        </a:lnSpc>
                        <a:spcBef>
                          <a:spcPts val="0"/>
                        </a:spcBef>
                        <a:spcAft>
                          <a:spcPts val="0"/>
                        </a:spcAft>
                        <a:buClrTx/>
                        <a:buSzTx/>
                        <a:buFontTx/>
                        <a:buNone/>
                        <a:tabLst/>
                        <a:defRPr/>
                      </a:pPr>
                      <a:r>
                        <a:rPr lang="tr-TR" sz="1600" dirty="0" smtClean="0">
                          <a:solidFill>
                            <a:srgbClr val="FFFFFF"/>
                          </a:solidFill>
                          <a:effectLst/>
                        </a:rPr>
                        <a:t>maliyet ($)</a:t>
                      </a:r>
                    </a:p>
                    <a:p>
                      <a:pPr algn="ctr" fontAlgn="b"/>
                      <a:endParaRPr lang="tr-TR" sz="1600" dirty="0">
                        <a:solidFill>
                          <a:srgbClr val="FFFFFF"/>
                        </a:solidFill>
                        <a:effectLst/>
                      </a:endParaRPr>
                    </a:p>
                  </a:txBody>
                  <a:tcPr anchor="ctr"/>
                </a:tc>
              </a:tr>
              <a:tr h="326528">
                <a:tc>
                  <a:txBody>
                    <a:bodyPr/>
                    <a:lstStyle/>
                    <a:p>
                      <a:pPr algn="l" fontAlgn="t"/>
                      <a:r>
                        <a:rPr lang="tr-TR" sz="1600" dirty="0" smtClean="0">
                          <a:effectLst/>
                        </a:rPr>
                        <a:t>Difteri</a:t>
                      </a:r>
                      <a:endParaRPr lang="tr-TR" sz="1600" dirty="0">
                        <a:effectLst/>
                      </a:endParaRPr>
                    </a:p>
                  </a:txBody>
                  <a:tcPr/>
                </a:tc>
                <a:tc>
                  <a:txBody>
                    <a:bodyPr/>
                    <a:lstStyle/>
                    <a:p>
                      <a:pPr algn="ctr" fontAlgn="t"/>
                      <a:r>
                        <a:rPr lang="tr-TR" sz="1600" dirty="0" smtClean="0">
                          <a:effectLst/>
                        </a:rPr>
                        <a:t>100 </a:t>
                      </a:r>
                      <a:endParaRPr lang="tr-TR" sz="1600" dirty="0">
                        <a:effectLst/>
                      </a:endParaRPr>
                    </a:p>
                  </a:txBody>
                  <a:tcPr/>
                </a:tc>
                <a:tc>
                  <a:txBody>
                    <a:bodyPr/>
                    <a:lstStyle/>
                    <a:p>
                      <a:pPr algn="ctr" fontAlgn="t"/>
                      <a:r>
                        <a:rPr lang="tr-TR" sz="1600">
                          <a:effectLst/>
                        </a:rPr>
                        <a:t>6.1</a:t>
                      </a:r>
                    </a:p>
                  </a:txBody>
                  <a:tcPr/>
                </a:tc>
                <a:tc>
                  <a:txBody>
                    <a:bodyPr/>
                    <a:lstStyle/>
                    <a:p>
                      <a:pPr algn="ctr" fontAlgn="t"/>
                      <a:r>
                        <a:rPr lang="tr-TR" sz="1600" dirty="0" smtClean="0">
                          <a:effectLst/>
                        </a:rPr>
                        <a:t> 16,982</a:t>
                      </a:r>
                      <a:endParaRPr lang="tr-TR" sz="1600" dirty="0">
                        <a:effectLst/>
                      </a:endParaRPr>
                    </a:p>
                  </a:txBody>
                  <a:tcPr/>
                </a:tc>
                <a:tc>
                  <a:txBody>
                    <a:bodyPr/>
                    <a:lstStyle/>
                    <a:p>
                      <a:pPr algn="ctr" fontAlgn="t"/>
                      <a:r>
                        <a:rPr lang="tr-TR" sz="1600" dirty="0" smtClean="0">
                          <a:effectLst/>
                        </a:rPr>
                        <a:t> 100</a:t>
                      </a:r>
                      <a:endParaRPr lang="tr-TR" sz="1600" dirty="0">
                        <a:effectLst/>
                      </a:endParaRPr>
                    </a:p>
                  </a:txBody>
                  <a:tcPr/>
                </a:tc>
              </a:tr>
              <a:tr h="326528">
                <a:tc>
                  <a:txBody>
                    <a:bodyPr/>
                    <a:lstStyle/>
                    <a:p>
                      <a:pPr algn="l" fontAlgn="t"/>
                      <a:r>
                        <a:rPr lang="tr-TR" sz="1600" dirty="0" err="1" smtClean="0">
                          <a:effectLst/>
                        </a:rPr>
                        <a:t>Tetanus</a:t>
                      </a:r>
                      <a:r>
                        <a:rPr lang="tr-TR" sz="1600" dirty="0" smtClean="0">
                          <a:effectLst/>
                        </a:rPr>
                        <a:t> </a:t>
                      </a:r>
                      <a:endParaRPr lang="tr-TR" sz="1600" dirty="0">
                        <a:effectLst/>
                      </a:endParaRPr>
                    </a:p>
                  </a:txBody>
                  <a:tcPr/>
                </a:tc>
                <a:tc>
                  <a:txBody>
                    <a:bodyPr/>
                    <a:lstStyle/>
                    <a:p>
                      <a:pPr algn="ctr" fontAlgn="t"/>
                      <a:r>
                        <a:rPr lang="tr-TR" sz="1600" dirty="0" smtClean="0">
                          <a:effectLst/>
                        </a:rPr>
                        <a:t>100 </a:t>
                      </a:r>
                      <a:endParaRPr lang="tr-TR" sz="1600" dirty="0">
                        <a:effectLst/>
                      </a:endParaRPr>
                    </a:p>
                  </a:txBody>
                  <a:tcPr/>
                </a:tc>
                <a:tc>
                  <a:txBody>
                    <a:bodyPr/>
                    <a:lstStyle/>
                    <a:p>
                      <a:pPr algn="ctr" fontAlgn="t"/>
                      <a:r>
                        <a:rPr lang="tr-TR" sz="1600">
                          <a:effectLst/>
                        </a:rPr>
                        <a:t>16.7</a:t>
                      </a:r>
                    </a:p>
                  </a:txBody>
                  <a:tcPr/>
                </a:tc>
                <a:tc>
                  <a:txBody>
                    <a:bodyPr/>
                    <a:lstStyle/>
                    <a:p>
                      <a:pPr algn="ctr" fontAlgn="t"/>
                      <a:r>
                        <a:rPr lang="tr-TR" sz="1600" dirty="0" smtClean="0">
                          <a:effectLst/>
                        </a:rPr>
                        <a:t> 102,584</a:t>
                      </a:r>
                      <a:endParaRPr lang="tr-TR" sz="1600" dirty="0">
                        <a:effectLst/>
                      </a:endParaRPr>
                    </a:p>
                  </a:txBody>
                  <a:tcPr/>
                </a:tc>
                <a:tc>
                  <a:txBody>
                    <a:bodyPr/>
                    <a:lstStyle/>
                    <a:p>
                      <a:pPr algn="ctr" fontAlgn="t"/>
                      <a:r>
                        <a:rPr lang="tr-TR" sz="1600" dirty="0" smtClean="0">
                          <a:effectLst/>
                        </a:rPr>
                        <a:t> 100</a:t>
                      </a:r>
                      <a:endParaRPr lang="tr-TR" sz="1600" dirty="0">
                        <a:effectLst/>
                      </a:endParaRPr>
                    </a:p>
                  </a:txBody>
                  <a:tcPr/>
                </a:tc>
              </a:tr>
              <a:tr h="326528">
                <a:tc>
                  <a:txBody>
                    <a:bodyPr/>
                    <a:lstStyle/>
                    <a:p>
                      <a:pPr algn="l" fontAlgn="t"/>
                      <a:r>
                        <a:rPr lang="tr-TR" sz="1600" dirty="0" smtClean="0">
                          <a:effectLst/>
                        </a:rPr>
                        <a:t>Boğmaca</a:t>
                      </a:r>
                      <a:endParaRPr lang="tr-TR" sz="1600" dirty="0">
                        <a:effectLst/>
                      </a:endParaRPr>
                    </a:p>
                  </a:txBody>
                  <a:tcPr/>
                </a:tc>
                <a:tc>
                  <a:txBody>
                    <a:bodyPr/>
                    <a:lstStyle/>
                    <a:p>
                      <a:pPr algn="ctr" fontAlgn="t"/>
                      <a:r>
                        <a:rPr lang="tr-TR" sz="1600" dirty="0" smtClean="0">
                          <a:effectLst/>
                        </a:rPr>
                        <a:t>65-30 </a:t>
                      </a:r>
                      <a:endParaRPr lang="tr-TR" sz="1600" dirty="0">
                        <a:effectLst/>
                      </a:endParaRPr>
                    </a:p>
                  </a:txBody>
                  <a:tcPr/>
                </a:tc>
                <a:tc>
                  <a:txBody>
                    <a:bodyPr/>
                    <a:lstStyle/>
                    <a:p>
                      <a:pPr algn="ctr" fontAlgn="t"/>
                      <a:r>
                        <a:rPr lang="tr-TR" sz="1600" dirty="0">
                          <a:effectLst/>
                        </a:rPr>
                        <a:t>5.5-15</a:t>
                      </a:r>
                    </a:p>
                  </a:txBody>
                  <a:tcPr/>
                </a:tc>
                <a:tc>
                  <a:txBody>
                    <a:bodyPr/>
                    <a:lstStyle/>
                    <a:p>
                      <a:pPr algn="ctr" fontAlgn="t"/>
                      <a:r>
                        <a:rPr lang="tr-TR" sz="1600" dirty="0" smtClean="0">
                          <a:effectLst/>
                        </a:rPr>
                        <a:t> 10,765-22,410</a:t>
                      </a:r>
                      <a:endParaRPr lang="tr-TR" sz="1600" dirty="0">
                        <a:effectLst/>
                      </a:endParaRPr>
                    </a:p>
                  </a:txBody>
                  <a:tcPr/>
                </a:tc>
                <a:tc>
                  <a:txBody>
                    <a:bodyPr/>
                    <a:lstStyle/>
                    <a:p>
                      <a:pPr algn="ctr" fontAlgn="t"/>
                      <a:r>
                        <a:rPr lang="tr-TR" sz="1600" dirty="0" smtClean="0">
                          <a:effectLst/>
                        </a:rPr>
                        <a:t> 100-173</a:t>
                      </a:r>
                      <a:endParaRPr lang="tr-TR" sz="1600" dirty="0">
                        <a:effectLst/>
                      </a:endParaRPr>
                    </a:p>
                  </a:txBody>
                  <a:tcPr/>
                </a:tc>
              </a:tr>
              <a:tr h="326528">
                <a:tc>
                  <a:txBody>
                    <a:bodyPr/>
                    <a:lstStyle/>
                    <a:p>
                      <a:pPr algn="l" fontAlgn="t"/>
                      <a:r>
                        <a:rPr lang="tr-TR" sz="1600" dirty="0" err="1" smtClean="0">
                          <a:effectLst/>
                        </a:rPr>
                        <a:t>İnvazif</a:t>
                      </a:r>
                      <a:r>
                        <a:rPr lang="tr-TR" sz="1600" baseline="0" dirty="0" smtClean="0">
                          <a:effectLst/>
                        </a:rPr>
                        <a:t> </a:t>
                      </a:r>
                      <a:r>
                        <a:rPr lang="tr-TR" sz="1600" baseline="0" dirty="0" err="1" smtClean="0">
                          <a:effectLst/>
                        </a:rPr>
                        <a:t>Hib</a:t>
                      </a:r>
                      <a:endParaRPr lang="tr-TR" sz="1600" dirty="0">
                        <a:effectLst/>
                      </a:endParaRPr>
                    </a:p>
                  </a:txBody>
                  <a:tcPr/>
                </a:tc>
                <a:tc>
                  <a:txBody>
                    <a:bodyPr/>
                    <a:lstStyle/>
                    <a:p>
                      <a:pPr algn="ctr" fontAlgn="t"/>
                      <a:r>
                        <a:rPr lang="tr-TR" sz="1600" dirty="0">
                          <a:effectLst/>
                        </a:rPr>
                        <a:t>158</a:t>
                      </a:r>
                    </a:p>
                  </a:txBody>
                  <a:tcPr/>
                </a:tc>
                <a:tc>
                  <a:txBody>
                    <a:bodyPr/>
                    <a:lstStyle/>
                    <a:p>
                      <a:pPr algn="ctr" fontAlgn="t"/>
                      <a:r>
                        <a:rPr lang="tr-TR" sz="1600" dirty="0">
                          <a:effectLst/>
                        </a:rPr>
                        <a:t>9</a:t>
                      </a:r>
                    </a:p>
                  </a:txBody>
                  <a:tcPr/>
                </a:tc>
                <a:tc>
                  <a:txBody>
                    <a:bodyPr/>
                    <a:lstStyle/>
                    <a:p>
                      <a:pPr algn="ctr" fontAlgn="t"/>
                      <a:r>
                        <a:rPr lang="tr-TR" sz="1600">
                          <a:effectLst/>
                        </a:rPr>
                        <a:t>0.2-0.3</a:t>
                      </a:r>
                    </a:p>
                  </a:txBody>
                  <a:tcPr/>
                </a:tc>
                <a:tc>
                  <a:txBody>
                    <a:bodyPr/>
                    <a:lstStyle/>
                    <a:p>
                      <a:pPr algn="ctr" fontAlgn="t"/>
                      <a:r>
                        <a:rPr lang="tr-TR" sz="1600">
                          <a:effectLst/>
                        </a:rPr>
                        <a:t>ABCs</a:t>
                      </a:r>
                    </a:p>
                  </a:txBody>
                  <a:tcPr/>
                </a:tc>
              </a:tr>
              <a:tr h="326528">
                <a:tc>
                  <a:txBody>
                    <a:bodyPr/>
                    <a:lstStyle/>
                    <a:p>
                      <a:pPr algn="r" fontAlgn="t">
                        <a:buFont typeface="Arial" panose="020B0604020202020204" pitchFamily="34" charset="0"/>
                        <a:buNone/>
                      </a:pPr>
                      <a:r>
                        <a:rPr lang="tr-TR" sz="1600" dirty="0" smtClean="0">
                          <a:effectLst/>
                        </a:rPr>
                        <a:t>Menenjit sekeli</a:t>
                      </a:r>
                      <a:endParaRPr lang="tr-TR" sz="1600" dirty="0">
                        <a:effectLst/>
                      </a:endParaRPr>
                    </a:p>
                  </a:txBody>
                  <a:tcPr/>
                </a:tc>
                <a:tc>
                  <a:txBody>
                    <a:bodyPr/>
                    <a:lstStyle/>
                    <a:p>
                      <a:pPr algn="ctr" fontAlgn="t"/>
                      <a:r>
                        <a:rPr lang="tr-TR" sz="1600" dirty="0" smtClean="0">
                          <a:effectLst/>
                        </a:rPr>
                        <a:t>50-100 </a:t>
                      </a:r>
                      <a:endParaRPr lang="tr-TR" sz="1600" dirty="0">
                        <a:effectLst/>
                      </a:endParaRPr>
                    </a:p>
                  </a:txBody>
                  <a:tcPr/>
                </a:tc>
                <a:tc>
                  <a:txBody>
                    <a:bodyPr/>
                    <a:lstStyle/>
                    <a:p>
                      <a:pPr algn="ctr" fontAlgn="t"/>
                      <a:r>
                        <a:rPr lang="tr-TR" sz="1600" dirty="0">
                          <a:effectLst/>
                        </a:rPr>
                        <a:t>2-7.29</a:t>
                      </a:r>
                    </a:p>
                  </a:txBody>
                  <a:tcPr/>
                </a:tc>
                <a:tc>
                  <a:txBody>
                    <a:bodyPr/>
                    <a:lstStyle/>
                    <a:p>
                      <a:pPr algn="ctr" fontAlgn="t"/>
                      <a:r>
                        <a:rPr lang="tr-TR" sz="1600" dirty="0" smtClean="0">
                          <a:effectLst/>
                        </a:rPr>
                        <a:t> 4,111-38,270</a:t>
                      </a:r>
                      <a:endParaRPr lang="tr-TR" sz="1600" dirty="0">
                        <a:effectLst/>
                      </a:endParaRPr>
                    </a:p>
                  </a:txBody>
                  <a:tcPr/>
                </a:tc>
                <a:tc>
                  <a:txBody>
                    <a:bodyPr/>
                    <a:lstStyle/>
                    <a:p>
                      <a:pPr algn="ctr" fontAlgn="t"/>
                      <a:r>
                        <a:rPr lang="tr-TR" sz="1600" dirty="0" smtClean="0">
                          <a:effectLst/>
                        </a:rPr>
                        <a:t> 100-353</a:t>
                      </a:r>
                      <a:endParaRPr lang="tr-TR" sz="1600" dirty="0">
                        <a:effectLst/>
                      </a:endParaRPr>
                    </a:p>
                  </a:txBody>
                  <a:tcPr/>
                </a:tc>
              </a:tr>
              <a:tr h="326528">
                <a:tc>
                  <a:txBody>
                    <a:bodyPr/>
                    <a:lstStyle/>
                    <a:p>
                      <a:pPr algn="r" fontAlgn="t">
                        <a:buFont typeface="Arial" panose="020B0604020202020204" pitchFamily="34" charset="0"/>
                        <a:buNone/>
                      </a:pPr>
                      <a:r>
                        <a:rPr lang="tr-TR" sz="1600" dirty="0" smtClean="0">
                          <a:effectLst/>
                        </a:rPr>
                        <a:t>Akut hastalık</a:t>
                      </a:r>
                      <a:endParaRPr lang="tr-TR" sz="1600" dirty="0">
                        <a:effectLst/>
                      </a:endParaRPr>
                    </a:p>
                  </a:txBody>
                  <a:tcPr/>
                </a:tc>
                <a:tc>
                  <a:txBody>
                    <a:bodyPr/>
                    <a:lstStyle/>
                    <a:p>
                      <a:pPr algn="ctr" fontAlgn="t"/>
                      <a:r>
                        <a:rPr lang="tr-TR" sz="1600" dirty="0" smtClean="0">
                          <a:effectLst/>
                        </a:rPr>
                        <a:t>5-30 </a:t>
                      </a:r>
                      <a:endParaRPr lang="tr-TR" sz="1600" dirty="0">
                        <a:effectLst/>
                      </a:endParaRPr>
                    </a:p>
                  </a:txBody>
                  <a:tcPr/>
                </a:tc>
                <a:tc>
                  <a:txBody>
                    <a:bodyPr/>
                    <a:lstStyle/>
                    <a:p>
                      <a:pPr algn="ctr" fontAlgn="t"/>
                      <a:r>
                        <a:rPr lang="tr-TR" sz="1600" dirty="0">
                          <a:effectLst/>
                        </a:rPr>
                        <a:t>2.84-26.75</a:t>
                      </a:r>
                    </a:p>
                  </a:txBody>
                  <a:tcPr/>
                </a:tc>
                <a:tc>
                  <a:txBody>
                    <a:bodyPr/>
                    <a:lstStyle/>
                    <a:p>
                      <a:pPr algn="ctr" fontAlgn="t"/>
                      <a:r>
                        <a:rPr lang="tr-TR" sz="1600" dirty="0" smtClean="0">
                          <a:effectLst/>
                        </a:rPr>
                        <a:t> 18,195-49,236</a:t>
                      </a:r>
                      <a:endParaRPr lang="tr-TR" sz="1600" dirty="0">
                        <a:effectLst/>
                      </a:endParaRPr>
                    </a:p>
                  </a:txBody>
                  <a:tcPr/>
                </a:tc>
                <a:tc>
                  <a:txBody>
                    <a:bodyPr/>
                    <a:lstStyle/>
                    <a:p>
                      <a:pPr algn="ctr" fontAlgn="t"/>
                      <a:r>
                        <a:rPr lang="tr-TR" sz="1600" dirty="0" smtClean="0">
                          <a:effectLst/>
                        </a:rPr>
                        <a:t> 310-570</a:t>
                      </a:r>
                      <a:endParaRPr lang="tr-TR" sz="1600" dirty="0">
                        <a:effectLst/>
                      </a:endParaRPr>
                    </a:p>
                  </a:txBody>
                  <a:tcPr/>
                </a:tc>
              </a:tr>
              <a:tr h="326528">
                <a:tc>
                  <a:txBody>
                    <a:bodyPr/>
                    <a:lstStyle/>
                    <a:p>
                      <a:pPr algn="l" fontAlgn="t"/>
                      <a:r>
                        <a:rPr lang="tr-TR" sz="1600" dirty="0" smtClean="0">
                          <a:effectLst/>
                        </a:rPr>
                        <a:t>Çocuk</a:t>
                      </a:r>
                      <a:r>
                        <a:rPr lang="tr-TR" sz="1600" baseline="0" dirty="0" smtClean="0">
                          <a:effectLst/>
                        </a:rPr>
                        <a:t> felci</a:t>
                      </a:r>
                      <a:endParaRPr lang="tr-TR" sz="1600" dirty="0">
                        <a:effectLst/>
                      </a:endParaRPr>
                    </a:p>
                  </a:txBody>
                  <a:tcPr/>
                </a:tc>
                <a:tc>
                  <a:txBody>
                    <a:bodyPr/>
                    <a:lstStyle/>
                    <a:p>
                      <a:pPr algn="ctr" fontAlgn="t"/>
                      <a:r>
                        <a:rPr lang="tr-TR" sz="1600" dirty="0" smtClean="0">
                          <a:effectLst/>
                        </a:rPr>
                        <a:t>5-100 </a:t>
                      </a:r>
                      <a:endParaRPr lang="tr-TR" sz="1600" dirty="0">
                        <a:effectLst/>
                      </a:endParaRPr>
                    </a:p>
                  </a:txBody>
                  <a:tcPr/>
                </a:tc>
                <a:tc>
                  <a:txBody>
                    <a:bodyPr/>
                    <a:lstStyle/>
                    <a:p>
                      <a:pPr algn="ctr" fontAlgn="t"/>
                      <a:r>
                        <a:rPr lang="tr-TR" sz="1600" dirty="0">
                          <a:effectLst/>
                        </a:rPr>
                        <a:t>4-17</a:t>
                      </a:r>
                    </a:p>
                  </a:txBody>
                  <a:tcPr/>
                </a:tc>
                <a:tc>
                  <a:txBody>
                    <a:bodyPr/>
                    <a:lstStyle/>
                    <a:p>
                      <a:pPr algn="ctr" fontAlgn="t"/>
                      <a:r>
                        <a:rPr lang="tr-TR" sz="1600" dirty="0" smtClean="0">
                          <a:effectLst/>
                        </a:rPr>
                        <a:t> 7,781-50,554</a:t>
                      </a:r>
                      <a:endParaRPr lang="tr-TR" sz="1600" dirty="0">
                        <a:effectLst/>
                      </a:endParaRPr>
                    </a:p>
                  </a:txBody>
                  <a:tcPr/>
                </a:tc>
                <a:tc>
                  <a:txBody>
                    <a:bodyPr/>
                    <a:lstStyle/>
                    <a:p>
                      <a:pPr algn="ctr" fontAlgn="t"/>
                      <a:r>
                        <a:rPr lang="tr-TR" sz="1600" dirty="0" smtClean="0">
                          <a:effectLst/>
                        </a:rPr>
                        <a:t> 100</a:t>
                      </a:r>
                      <a:endParaRPr lang="tr-TR" sz="1600" dirty="0">
                        <a:effectLst/>
                      </a:endParaRPr>
                    </a:p>
                  </a:txBody>
                  <a:tcPr/>
                </a:tc>
              </a:tr>
              <a:tr h="326528">
                <a:tc>
                  <a:txBody>
                    <a:bodyPr/>
                    <a:lstStyle/>
                    <a:p>
                      <a:pPr algn="l" fontAlgn="t"/>
                      <a:r>
                        <a:rPr lang="tr-TR" sz="1600" dirty="0" smtClean="0">
                          <a:effectLst/>
                        </a:rPr>
                        <a:t>Kızamık</a:t>
                      </a:r>
                      <a:endParaRPr lang="tr-TR" sz="1600" dirty="0">
                        <a:effectLst/>
                      </a:endParaRPr>
                    </a:p>
                  </a:txBody>
                  <a:tcPr/>
                </a:tc>
                <a:tc>
                  <a:txBody>
                    <a:bodyPr/>
                    <a:lstStyle/>
                    <a:p>
                      <a:pPr algn="ctr" fontAlgn="t"/>
                      <a:r>
                        <a:rPr lang="tr-TR" sz="1600" dirty="0" smtClean="0">
                          <a:effectLst/>
                        </a:rPr>
                        <a:t>11-100 </a:t>
                      </a:r>
                      <a:endParaRPr lang="tr-TR" sz="1600" dirty="0">
                        <a:effectLst/>
                      </a:endParaRPr>
                    </a:p>
                  </a:txBody>
                  <a:tcPr/>
                </a:tc>
                <a:tc>
                  <a:txBody>
                    <a:bodyPr/>
                    <a:lstStyle/>
                    <a:p>
                      <a:pPr algn="ctr" fontAlgn="t"/>
                      <a:r>
                        <a:rPr lang="tr-TR" sz="1600" dirty="0">
                          <a:effectLst/>
                        </a:rPr>
                        <a:t>1.3-10.9</a:t>
                      </a:r>
                    </a:p>
                  </a:txBody>
                  <a:tcPr/>
                </a:tc>
                <a:tc>
                  <a:txBody>
                    <a:bodyPr/>
                    <a:lstStyle/>
                    <a:p>
                      <a:pPr algn="ctr" fontAlgn="t"/>
                      <a:r>
                        <a:rPr lang="tr-TR" sz="1600" dirty="0" smtClean="0">
                          <a:effectLst/>
                        </a:rPr>
                        <a:t> 4,032-46,060</a:t>
                      </a:r>
                      <a:endParaRPr lang="tr-TR" sz="1600" dirty="0">
                        <a:effectLst/>
                      </a:endParaRPr>
                    </a:p>
                  </a:txBody>
                  <a:tcPr/>
                </a:tc>
                <a:tc>
                  <a:txBody>
                    <a:bodyPr/>
                    <a:lstStyle/>
                    <a:p>
                      <a:pPr algn="ctr" fontAlgn="t"/>
                      <a:r>
                        <a:rPr lang="tr-TR" sz="1600" dirty="0" smtClean="0">
                          <a:effectLst/>
                        </a:rPr>
                        <a:t> 88-526</a:t>
                      </a:r>
                      <a:endParaRPr lang="tr-TR" sz="1600" dirty="0">
                        <a:effectLst/>
                      </a:endParaRPr>
                    </a:p>
                  </a:txBody>
                  <a:tcPr/>
                </a:tc>
              </a:tr>
              <a:tr h="326528">
                <a:tc>
                  <a:txBody>
                    <a:bodyPr/>
                    <a:lstStyle/>
                    <a:p>
                      <a:pPr algn="l" fontAlgn="t"/>
                      <a:r>
                        <a:rPr lang="tr-TR" sz="1600" dirty="0" smtClean="0">
                          <a:effectLst/>
                        </a:rPr>
                        <a:t>Kızamıkçık</a:t>
                      </a:r>
                      <a:endParaRPr lang="tr-TR" sz="1600" dirty="0">
                        <a:effectLst/>
                      </a:endParaRPr>
                    </a:p>
                  </a:txBody>
                  <a:tcPr/>
                </a:tc>
                <a:tc>
                  <a:txBody>
                    <a:bodyPr/>
                    <a:lstStyle/>
                    <a:p>
                      <a:pPr algn="ctr" fontAlgn="t"/>
                      <a:r>
                        <a:rPr lang="tr-TR" sz="1600" dirty="0" smtClean="0">
                          <a:effectLst/>
                        </a:rPr>
                        <a:t>0.1-100 </a:t>
                      </a:r>
                      <a:endParaRPr lang="tr-TR" sz="1600" dirty="0">
                        <a:effectLst/>
                      </a:endParaRPr>
                    </a:p>
                  </a:txBody>
                  <a:tcPr/>
                </a:tc>
                <a:tc>
                  <a:txBody>
                    <a:bodyPr/>
                    <a:lstStyle/>
                    <a:p>
                      <a:pPr algn="ctr" fontAlgn="t"/>
                      <a:r>
                        <a:rPr lang="tr-TR" sz="1600">
                          <a:effectLst/>
                        </a:rPr>
                        <a:t>2.6-8.7</a:t>
                      </a:r>
                    </a:p>
                  </a:txBody>
                  <a:tcPr/>
                </a:tc>
                <a:tc>
                  <a:txBody>
                    <a:bodyPr/>
                    <a:lstStyle/>
                    <a:p>
                      <a:pPr algn="ctr" fontAlgn="t"/>
                      <a:r>
                        <a:rPr lang="tr-TR" sz="1600" dirty="0" smtClean="0">
                          <a:effectLst/>
                        </a:rPr>
                        <a:t> 4,886-46,060</a:t>
                      </a:r>
                      <a:endParaRPr lang="tr-TR" sz="1600" dirty="0">
                        <a:effectLst/>
                      </a:endParaRPr>
                    </a:p>
                  </a:txBody>
                  <a:tcPr/>
                </a:tc>
                <a:tc>
                  <a:txBody>
                    <a:bodyPr/>
                    <a:lstStyle/>
                    <a:p>
                      <a:pPr algn="ctr" fontAlgn="t"/>
                      <a:r>
                        <a:rPr lang="tr-TR" sz="1600" dirty="0" smtClean="0">
                          <a:effectLst/>
                        </a:rPr>
                        <a:t> 89-651</a:t>
                      </a:r>
                      <a:endParaRPr lang="tr-TR" sz="1600" dirty="0">
                        <a:effectLst/>
                      </a:endParaRPr>
                    </a:p>
                  </a:txBody>
                  <a:tcPr/>
                </a:tc>
              </a:tr>
              <a:tr h="326528">
                <a:tc>
                  <a:txBody>
                    <a:bodyPr/>
                    <a:lstStyle/>
                    <a:p>
                      <a:pPr algn="l" fontAlgn="t"/>
                      <a:r>
                        <a:rPr lang="tr-TR" sz="1600" dirty="0" smtClean="0">
                          <a:effectLst/>
                        </a:rPr>
                        <a:t>Kabakulak</a:t>
                      </a:r>
                      <a:endParaRPr lang="tr-TR" sz="1600" dirty="0">
                        <a:effectLst/>
                      </a:endParaRPr>
                    </a:p>
                  </a:txBody>
                  <a:tcPr/>
                </a:tc>
                <a:tc>
                  <a:txBody>
                    <a:bodyPr/>
                    <a:lstStyle/>
                    <a:p>
                      <a:pPr algn="ctr" fontAlgn="t"/>
                      <a:r>
                        <a:rPr lang="tr-TR" sz="1600" dirty="0" smtClean="0">
                          <a:effectLst/>
                        </a:rPr>
                        <a:t>1-100 </a:t>
                      </a:r>
                      <a:endParaRPr lang="tr-TR" sz="1600" dirty="0">
                        <a:effectLst/>
                      </a:endParaRPr>
                    </a:p>
                  </a:txBody>
                  <a:tcPr/>
                </a:tc>
                <a:tc>
                  <a:txBody>
                    <a:bodyPr/>
                    <a:lstStyle/>
                    <a:p>
                      <a:pPr algn="ctr" fontAlgn="t"/>
                      <a:r>
                        <a:rPr lang="tr-TR" sz="1600">
                          <a:effectLst/>
                        </a:rPr>
                        <a:t>2.8-8.7</a:t>
                      </a:r>
                    </a:p>
                  </a:txBody>
                  <a:tcPr/>
                </a:tc>
                <a:tc>
                  <a:txBody>
                    <a:bodyPr/>
                    <a:lstStyle/>
                    <a:p>
                      <a:pPr algn="ctr" fontAlgn="t"/>
                      <a:r>
                        <a:rPr lang="tr-TR" sz="1600" dirty="0" smtClean="0">
                          <a:effectLst/>
                        </a:rPr>
                        <a:t> 11,196-46,060</a:t>
                      </a:r>
                      <a:endParaRPr lang="tr-TR" sz="1600" dirty="0">
                        <a:effectLst/>
                      </a:endParaRPr>
                    </a:p>
                  </a:txBody>
                  <a:tcPr/>
                </a:tc>
                <a:tc>
                  <a:txBody>
                    <a:bodyPr/>
                    <a:lstStyle/>
                    <a:p>
                      <a:pPr algn="ctr" fontAlgn="t"/>
                      <a:r>
                        <a:rPr lang="tr-TR" sz="1600" dirty="0" smtClean="0">
                          <a:effectLst/>
                        </a:rPr>
                        <a:t> 110-556</a:t>
                      </a:r>
                      <a:endParaRPr lang="tr-TR" sz="1600" dirty="0">
                        <a:effectLst/>
                      </a:endParaRPr>
                    </a:p>
                  </a:txBody>
                  <a:tcPr/>
                </a:tc>
              </a:tr>
              <a:tr h="326528">
                <a:tc>
                  <a:txBody>
                    <a:bodyPr/>
                    <a:lstStyle/>
                    <a:p>
                      <a:pPr algn="l" fontAlgn="t"/>
                      <a:r>
                        <a:rPr lang="tr-TR" sz="1600" dirty="0" smtClean="0">
                          <a:effectLst/>
                        </a:rPr>
                        <a:t>Hepatit </a:t>
                      </a:r>
                      <a:r>
                        <a:rPr lang="tr-TR" sz="1600" dirty="0" err="1" smtClean="0">
                          <a:effectLst/>
                        </a:rPr>
                        <a:t>B</a:t>
                      </a:r>
                      <a:r>
                        <a:rPr lang="tr-TR" sz="1600" u="none" strike="noStrike" baseline="30000" dirty="0" err="1" smtClean="0">
                          <a:effectLst/>
                        </a:rPr>
                        <a:t>l</a:t>
                      </a:r>
                      <a:endParaRPr lang="tr-TR" sz="1600" dirty="0">
                        <a:effectLst/>
                      </a:endParaRPr>
                    </a:p>
                  </a:txBody>
                  <a:tcPr/>
                </a:tc>
                <a:tc>
                  <a:txBody>
                    <a:bodyPr/>
                    <a:lstStyle/>
                    <a:p>
                      <a:pPr algn="ctr" fontAlgn="t"/>
                      <a:r>
                        <a:rPr lang="tr-TR" sz="1600" dirty="0" smtClean="0">
                          <a:effectLst/>
                        </a:rPr>
                        <a:t>0.001-100 </a:t>
                      </a:r>
                      <a:endParaRPr lang="tr-TR" sz="1600" dirty="0">
                        <a:effectLst/>
                      </a:endParaRPr>
                    </a:p>
                  </a:txBody>
                  <a:tcPr/>
                </a:tc>
                <a:tc>
                  <a:txBody>
                    <a:bodyPr/>
                    <a:lstStyle/>
                    <a:p>
                      <a:pPr algn="ctr" fontAlgn="t"/>
                      <a:r>
                        <a:rPr lang="tr-TR" sz="1600">
                          <a:effectLst/>
                        </a:rPr>
                        <a:t>3.9-11</a:t>
                      </a:r>
                    </a:p>
                  </a:txBody>
                  <a:tcPr/>
                </a:tc>
                <a:tc>
                  <a:txBody>
                    <a:bodyPr/>
                    <a:lstStyle/>
                    <a:p>
                      <a:pPr algn="ctr" fontAlgn="t"/>
                      <a:r>
                        <a:rPr lang="tr-TR" sz="1600" dirty="0" smtClean="0">
                          <a:effectLst/>
                        </a:rPr>
                        <a:t> 15,662-27,051</a:t>
                      </a:r>
                      <a:endParaRPr lang="tr-TR" sz="1600" dirty="0">
                        <a:effectLst/>
                      </a:endParaRPr>
                    </a:p>
                  </a:txBody>
                  <a:tcPr/>
                </a:tc>
                <a:tc>
                  <a:txBody>
                    <a:bodyPr/>
                    <a:lstStyle/>
                    <a:p>
                      <a:pPr algn="ctr" fontAlgn="t"/>
                      <a:r>
                        <a:rPr lang="tr-TR" sz="1600" dirty="0" smtClean="0">
                          <a:effectLst/>
                        </a:rPr>
                        <a:t> 214-599</a:t>
                      </a:r>
                      <a:endParaRPr lang="tr-TR" sz="1600" dirty="0">
                        <a:effectLst/>
                      </a:endParaRPr>
                    </a:p>
                  </a:txBody>
                  <a:tcPr/>
                </a:tc>
              </a:tr>
              <a:tr h="326528">
                <a:tc>
                  <a:txBody>
                    <a:bodyPr/>
                    <a:lstStyle/>
                    <a:p>
                      <a:pPr algn="l" fontAlgn="t"/>
                      <a:r>
                        <a:rPr lang="tr-TR" sz="1600" dirty="0" smtClean="0">
                          <a:effectLst/>
                        </a:rPr>
                        <a:t>Su</a:t>
                      </a:r>
                      <a:r>
                        <a:rPr lang="tr-TR" sz="1600" baseline="0" dirty="0" smtClean="0">
                          <a:effectLst/>
                        </a:rPr>
                        <a:t> çiçeği</a:t>
                      </a:r>
                      <a:endParaRPr lang="tr-TR" sz="1600" dirty="0">
                        <a:effectLst/>
                      </a:endParaRPr>
                    </a:p>
                  </a:txBody>
                  <a:tcPr/>
                </a:tc>
                <a:tc>
                  <a:txBody>
                    <a:bodyPr/>
                    <a:lstStyle/>
                    <a:p>
                      <a:pPr algn="ctr" fontAlgn="t"/>
                      <a:r>
                        <a:rPr lang="tr-TR" sz="1600" dirty="0" smtClean="0">
                          <a:effectLst/>
                        </a:rPr>
                        <a:t>0.1-2.1 </a:t>
                      </a:r>
                      <a:endParaRPr lang="tr-TR" sz="1600" dirty="0">
                        <a:effectLst/>
                      </a:endParaRPr>
                    </a:p>
                  </a:txBody>
                  <a:tcPr/>
                </a:tc>
                <a:tc>
                  <a:txBody>
                    <a:bodyPr/>
                    <a:lstStyle/>
                    <a:p>
                      <a:pPr algn="ctr" fontAlgn="t"/>
                      <a:r>
                        <a:rPr lang="tr-TR" sz="1600">
                          <a:effectLst/>
                        </a:rPr>
                        <a:t>3.1-9.3</a:t>
                      </a:r>
                    </a:p>
                  </a:txBody>
                  <a:tcPr/>
                </a:tc>
                <a:tc>
                  <a:txBody>
                    <a:bodyPr/>
                    <a:lstStyle/>
                    <a:p>
                      <a:pPr algn="ctr" fontAlgn="t"/>
                      <a:r>
                        <a:rPr lang="tr-TR" sz="1600" dirty="0" smtClean="0">
                          <a:effectLst/>
                        </a:rPr>
                        <a:t> 4,136-22,113</a:t>
                      </a:r>
                      <a:endParaRPr lang="tr-TR" sz="1600" dirty="0">
                        <a:effectLst/>
                      </a:endParaRPr>
                    </a:p>
                  </a:txBody>
                  <a:tcPr/>
                </a:tc>
                <a:tc>
                  <a:txBody>
                    <a:bodyPr/>
                    <a:lstStyle/>
                    <a:p>
                      <a:pPr algn="ctr" fontAlgn="t"/>
                      <a:r>
                        <a:rPr lang="tr-TR" sz="1600" dirty="0" smtClean="0">
                          <a:effectLst/>
                        </a:rPr>
                        <a:t> 83-254</a:t>
                      </a:r>
                      <a:endParaRPr lang="tr-TR" sz="1600" dirty="0">
                        <a:effectLst/>
                      </a:endParaRPr>
                    </a:p>
                  </a:txBody>
                  <a:tcPr/>
                </a:tc>
              </a:tr>
              <a:tr h="564002">
                <a:tc>
                  <a:txBody>
                    <a:bodyPr/>
                    <a:lstStyle/>
                    <a:p>
                      <a:pPr algn="l" fontAlgn="t"/>
                      <a:r>
                        <a:rPr lang="tr-TR" sz="1600" dirty="0" err="1" smtClean="0">
                          <a:effectLst/>
                        </a:rPr>
                        <a:t>Invazif</a:t>
                      </a:r>
                      <a:r>
                        <a:rPr lang="tr-TR" sz="1600" baseline="0" dirty="0" smtClean="0">
                          <a:effectLst/>
                        </a:rPr>
                        <a:t> </a:t>
                      </a:r>
                      <a:r>
                        <a:rPr lang="tr-TR" sz="1600" baseline="0" dirty="0" err="1" smtClean="0">
                          <a:effectLst/>
                        </a:rPr>
                        <a:t>Pnömokok</a:t>
                      </a:r>
                      <a:r>
                        <a:rPr lang="tr-TR" sz="1600" baseline="0" dirty="0" smtClean="0">
                          <a:effectLst/>
                        </a:rPr>
                        <a:t> </a:t>
                      </a:r>
                      <a:endParaRPr lang="tr-TR" sz="1600" dirty="0">
                        <a:effectLst/>
                      </a:endParaRPr>
                    </a:p>
                  </a:txBody>
                  <a:tcPr/>
                </a:tc>
                <a:tc>
                  <a:txBody>
                    <a:bodyPr/>
                    <a:lstStyle/>
                    <a:p>
                      <a:pPr algn="ctr" fontAlgn="t"/>
                      <a:r>
                        <a:rPr lang="tr-TR" sz="1600" dirty="0" smtClean="0">
                          <a:effectLst/>
                        </a:rPr>
                        <a:t>0-100 </a:t>
                      </a:r>
                      <a:endParaRPr lang="tr-TR" sz="1600" dirty="0">
                        <a:effectLst/>
                      </a:endParaRPr>
                    </a:p>
                  </a:txBody>
                  <a:tcPr/>
                </a:tc>
                <a:tc>
                  <a:txBody>
                    <a:bodyPr/>
                    <a:lstStyle/>
                    <a:p>
                      <a:pPr algn="ctr" fontAlgn="t"/>
                      <a:r>
                        <a:rPr lang="tr-TR" sz="1600">
                          <a:effectLst/>
                        </a:rPr>
                        <a:t>6.4-16.8</a:t>
                      </a:r>
                    </a:p>
                  </a:txBody>
                  <a:tcPr/>
                </a:tc>
                <a:tc>
                  <a:txBody>
                    <a:bodyPr/>
                    <a:lstStyle/>
                    <a:p>
                      <a:pPr algn="ctr" fontAlgn="t"/>
                      <a:r>
                        <a:rPr lang="tr-TR" sz="1600" dirty="0" smtClean="0">
                          <a:effectLst/>
                        </a:rPr>
                        <a:t> 3,798-25,848</a:t>
                      </a:r>
                      <a:endParaRPr lang="tr-TR" sz="1600" dirty="0">
                        <a:effectLst/>
                      </a:endParaRPr>
                    </a:p>
                  </a:txBody>
                  <a:tcPr/>
                </a:tc>
                <a:tc>
                  <a:txBody>
                    <a:bodyPr/>
                    <a:lstStyle/>
                    <a:p>
                      <a:pPr algn="ctr" fontAlgn="t"/>
                      <a:r>
                        <a:rPr lang="tr-TR" sz="1600" dirty="0" smtClean="0">
                          <a:effectLst/>
                        </a:rPr>
                        <a:t> 86-272</a:t>
                      </a:r>
                      <a:endParaRPr lang="tr-TR" sz="1600" dirty="0">
                        <a:effectLst/>
                      </a:endParaRPr>
                    </a:p>
                  </a:txBody>
                  <a:tcPr/>
                </a:tc>
              </a:tr>
              <a:tr h="326528">
                <a:tc>
                  <a:txBody>
                    <a:bodyPr/>
                    <a:lstStyle/>
                    <a:p>
                      <a:pPr algn="l" fontAlgn="t"/>
                      <a:r>
                        <a:rPr lang="tr-TR" sz="1600" dirty="0" err="1" smtClean="0">
                          <a:effectLst/>
                        </a:rPr>
                        <a:t>Rotavirus</a:t>
                      </a:r>
                      <a:endParaRPr lang="tr-TR" sz="1600" dirty="0">
                        <a:effectLst/>
                      </a:endParaRPr>
                    </a:p>
                  </a:txBody>
                  <a:tcPr/>
                </a:tc>
                <a:tc>
                  <a:txBody>
                    <a:bodyPr/>
                    <a:lstStyle/>
                    <a:p>
                      <a:pPr algn="ctr" fontAlgn="t"/>
                      <a:r>
                        <a:rPr lang="tr-TR" sz="1600" dirty="0" smtClean="0">
                          <a:effectLst/>
                        </a:rPr>
                        <a:t>0.5-3.8 </a:t>
                      </a:r>
                      <a:endParaRPr lang="tr-TR" sz="1600" dirty="0">
                        <a:effectLst/>
                      </a:endParaRPr>
                    </a:p>
                  </a:txBody>
                  <a:tcPr/>
                </a:tc>
                <a:tc>
                  <a:txBody>
                    <a:bodyPr/>
                    <a:lstStyle/>
                    <a:p>
                      <a:pPr algn="ctr" fontAlgn="t"/>
                      <a:r>
                        <a:rPr lang="tr-TR" sz="1600">
                          <a:effectLst/>
                        </a:rPr>
                        <a:t>2-3.4</a:t>
                      </a:r>
                    </a:p>
                  </a:txBody>
                  <a:tcPr/>
                </a:tc>
                <a:tc>
                  <a:txBody>
                    <a:bodyPr/>
                    <a:lstStyle/>
                    <a:p>
                      <a:pPr algn="ctr" fontAlgn="t"/>
                      <a:r>
                        <a:rPr lang="tr-TR" sz="1600" dirty="0" smtClean="0">
                          <a:effectLst/>
                        </a:rPr>
                        <a:t> 3,195-4,793</a:t>
                      </a:r>
                      <a:endParaRPr lang="tr-TR" sz="1600" dirty="0">
                        <a:effectLst/>
                      </a:endParaRPr>
                    </a:p>
                  </a:txBody>
                  <a:tcPr/>
                </a:tc>
                <a:tc>
                  <a:txBody>
                    <a:bodyPr/>
                    <a:lstStyle/>
                    <a:p>
                      <a:pPr algn="ctr" fontAlgn="t"/>
                      <a:r>
                        <a:rPr lang="tr-TR" sz="1600" dirty="0" smtClean="0">
                          <a:effectLst/>
                        </a:rPr>
                        <a:t> 135-455</a:t>
                      </a:r>
                      <a:endParaRPr lang="tr-TR" sz="1600" dirty="0">
                        <a:effectLst/>
                      </a:endParaRPr>
                    </a:p>
                  </a:txBody>
                  <a:tcPr/>
                </a:tc>
              </a:tr>
            </a:tbl>
          </a:graphicData>
        </a:graphic>
      </p:graphicFrame>
      <p:sp>
        <p:nvSpPr>
          <p:cNvPr id="6" name="Dikdörtgen 5"/>
          <p:cNvSpPr/>
          <p:nvPr/>
        </p:nvSpPr>
        <p:spPr>
          <a:xfrm>
            <a:off x="2051720" y="6509915"/>
            <a:ext cx="7471692" cy="369332"/>
          </a:xfrm>
          <a:prstGeom prst="rect">
            <a:avLst/>
          </a:prstGeom>
        </p:spPr>
        <p:txBody>
          <a:bodyPr wrap="square">
            <a:spAutoFit/>
          </a:bodyPr>
          <a:lstStyle/>
          <a:p>
            <a:r>
              <a:rPr lang="tr-TR" dirty="0">
                <a:hlinkClick r:id="rId2"/>
              </a:rPr>
              <a:t>https://www.cdc.gov/vaccines/programs/vfc/pubs/methods/index.html</a:t>
            </a:r>
            <a:endParaRPr lang="tr-TR" dirty="0"/>
          </a:p>
        </p:txBody>
      </p:sp>
      <p:sp>
        <p:nvSpPr>
          <p:cNvPr id="2" name="Metin kutusu 1"/>
          <p:cNvSpPr txBox="1"/>
          <p:nvPr/>
        </p:nvSpPr>
        <p:spPr>
          <a:xfrm>
            <a:off x="683568" y="188640"/>
            <a:ext cx="184731" cy="369332"/>
          </a:xfrm>
          <a:prstGeom prst="rect">
            <a:avLst/>
          </a:prstGeom>
          <a:noFill/>
        </p:spPr>
        <p:txBody>
          <a:bodyPr wrap="none" rtlCol="0">
            <a:spAutoFit/>
          </a:bodyPr>
          <a:lstStyle/>
          <a:p>
            <a:endParaRPr lang="tr-TR" dirty="0"/>
          </a:p>
        </p:txBody>
      </p:sp>
      <p:sp>
        <p:nvSpPr>
          <p:cNvPr id="3" name="Dikdörtgen 2"/>
          <p:cNvSpPr/>
          <p:nvPr/>
        </p:nvSpPr>
        <p:spPr>
          <a:xfrm>
            <a:off x="683567" y="198412"/>
            <a:ext cx="7920881" cy="646331"/>
          </a:xfrm>
          <a:prstGeom prst="rect">
            <a:avLst/>
          </a:prstGeom>
        </p:spPr>
        <p:txBody>
          <a:bodyPr wrap="square">
            <a:spAutoFit/>
          </a:bodyPr>
          <a:lstStyle/>
          <a:p>
            <a:r>
              <a:rPr lang="tr-TR" b="1" dirty="0" smtClean="0">
                <a:solidFill>
                  <a:srgbClr val="000000"/>
                </a:solidFill>
                <a:latin typeface="Open Sans"/>
              </a:rPr>
              <a:t>T</a:t>
            </a:r>
            <a:r>
              <a:rPr lang="en-US" b="1" dirty="0" err="1" smtClean="0">
                <a:solidFill>
                  <a:srgbClr val="000000"/>
                </a:solidFill>
                <a:latin typeface="Open Sans"/>
              </a:rPr>
              <a:t>abl</a:t>
            </a:r>
            <a:r>
              <a:rPr lang="tr-TR" b="1" dirty="0" smtClean="0">
                <a:solidFill>
                  <a:srgbClr val="000000"/>
                </a:solidFill>
                <a:latin typeface="Open Sans"/>
              </a:rPr>
              <a:t>o</a:t>
            </a:r>
            <a:r>
              <a:rPr lang="en-US" b="1" dirty="0" smtClean="0">
                <a:solidFill>
                  <a:srgbClr val="000000"/>
                </a:solidFill>
                <a:latin typeface="Open Sans"/>
              </a:rPr>
              <a:t> </a:t>
            </a:r>
            <a:r>
              <a:rPr lang="tr-TR" b="1" dirty="0" smtClean="0">
                <a:solidFill>
                  <a:srgbClr val="000000"/>
                </a:solidFill>
                <a:latin typeface="Open Sans"/>
              </a:rPr>
              <a:t>6</a:t>
            </a:r>
            <a:r>
              <a:rPr lang="en-US" b="1" dirty="0" smtClean="0">
                <a:solidFill>
                  <a:srgbClr val="000000"/>
                </a:solidFill>
                <a:latin typeface="Open Sans"/>
              </a:rPr>
              <a:t>.</a:t>
            </a:r>
            <a:r>
              <a:rPr lang="en-US" dirty="0">
                <a:solidFill>
                  <a:srgbClr val="000000"/>
                </a:solidFill>
                <a:latin typeface="Open Sans"/>
              </a:rPr>
              <a:t> </a:t>
            </a:r>
            <a:r>
              <a:rPr lang="tr-TR" dirty="0" smtClean="0">
                <a:solidFill>
                  <a:srgbClr val="000000"/>
                </a:solidFill>
                <a:latin typeface="Open Sans"/>
              </a:rPr>
              <a:t>Seçilmiş Aşı ile önlenebilir hastalıklar için Hastaneye yatırılma olasılığı ve yatırılma ve poliklinik Maliyeti </a:t>
            </a:r>
            <a:r>
              <a:rPr lang="en-US" dirty="0" smtClean="0">
                <a:solidFill>
                  <a:srgbClr val="000000"/>
                </a:solidFill>
                <a:latin typeface="Open Sans"/>
              </a:rPr>
              <a:t> </a:t>
            </a:r>
            <a:r>
              <a:rPr lang="tr-TR" dirty="0" smtClean="0">
                <a:solidFill>
                  <a:srgbClr val="000000"/>
                </a:solidFill>
                <a:latin typeface="Open Sans"/>
              </a:rPr>
              <a:t>(</a:t>
            </a:r>
            <a:r>
              <a:rPr lang="en-US" dirty="0" smtClean="0">
                <a:solidFill>
                  <a:srgbClr val="000000"/>
                </a:solidFill>
                <a:latin typeface="Open Sans"/>
              </a:rPr>
              <a:t>2013 </a:t>
            </a:r>
            <a:r>
              <a:rPr lang="en-US" dirty="0">
                <a:solidFill>
                  <a:srgbClr val="000000"/>
                </a:solidFill>
                <a:latin typeface="Open Sans"/>
              </a:rPr>
              <a:t>US </a:t>
            </a:r>
            <a:r>
              <a:rPr lang="en-US" dirty="0" smtClean="0">
                <a:solidFill>
                  <a:srgbClr val="000000"/>
                </a:solidFill>
                <a:latin typeface="Open Sans"/>
              </a:rPr>
              <a:t> .</a:t>
            </a:r>
            <a:r>
              <a:rPr lang="tr-TR" dirty="0" smtClean="0">
                <a:solidFill>
                  <a:srgbClr val="000000"/>
                </a:solidFill>
                <a:latin typeface="Open Sans"/>
              </a:rPr>
              <a:t>)</a:t>
            </a:r>
            <a:r>
              <a:rPr lang="en-US" u="sng" dirty="0" smtClean="0">
                <a:solidFill>
                  <a:srgbClr val="075290"/>
                </a:solidFill>
                <a:latin typeface="Open Sans"/>
                <a:hlinkClick r:id="rId3"/>
              </a:rPr>
              <a:t>7</a:t>
            </a:r>
            <a:endParaRPr lang="tr-TR" dirty="0"/>
          </a:p>
        </p:txBody>
      </p:sp>
    </p:spTree>
    <p:extLst>
      <p:ext uri="{BB962C8B-B14F-4D97-AF65-F5344CB8AC3E}">
        <p14:creationId xmlns:p14="http://schemas.microsoft.com/office/powerpoint/2010/main" val="2853313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1875" t="15556" r="46125" b="7333"/>
          <a:stretch>
            <a:fillRect/>
          </a:stretch>
        </p:blipFill>
        <p:spPr bwMode="auto">
          <a:xfrm>
            <a:off x="0" y="203343"/>
            <a:ext cx="4434392" cy="6106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Resim 1"/>
          <p:cNvPicPr>
            <a:picLocks noChangeAspect="1"/>
          </p:cNvPicPr>
          <p:nvPr/>
        </p:nvPicPr>
        <p:blipFill rotWithShape="1">
          <a:blip r:embed="rId3"/>
          <a:srcRect l="43787" t="12726" r="17499" b="12139"/>
          <a:stretch/>
        </p:blipFill>
        <p:spPr>
          <a:xfrm>
            <a:off x="4457700" y="147919"/>
            <a:ext cx="4686299" cy="59290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Metin kutusu 2"/>
          <p:cNvSpPr txBox="1"/>
          <p:nvPr/>
        </p:nvSpPr>
        <p:spPr>
          <a:xfrm>
            <a:off x="1845609" y="2191874"/>
            <a:ext cx="2612091" cy="1077218"/>
          </a:xfrm>
          <a:prstGeom prst="rect">
            <a:avLst/>
          </a:prstGeom>
          <a:noFill/>
        </p:spPr>
        <p:txBody>
          <a:bodyPr wrap="square" rtlCol="0">
            <a:spAutoFit/>
          </a:bodyPr>
          <a:lstStyle/>
          <a:p>
            <a:pPr algn="ctr"/>
            <a:r>
              <a:rPr lang="tr-TR" sz="3200" b="1" dirty="0" smtClean="0">
                <a:solidFill>
                  <a:srgbClr val="0000D2"/>
                </a:solidFill>
              </a:rPr>
              <a:t>3,47 milyon</a:t>
            </a:r>
          </a:p>
          <a:p>
            <a:pPr algn="ctr"/>
            <a:r>
              <a:rPr lang="tr-TR" sz="3200" b="1" dirty="0" smtClean="0">
                <a:solidFill>
                  <a:srgbClr val="0000D2"/>
                </a:solidFill>
              </a:rPr>
              <a:t>ölüm</a:t>
            </a:r>
            <a:endParaRPr lang="tr-TR" sz="3200" b="1" dirty="0">
              <a:solidFill>
                <a:srgbClr val="0000D2"/>
              </a:solidFill>
            </a:endParaRPr>
          </a:p>
        </p:txBody>
      </p:sp>
      <p:sp>
        <p:nvSpPr>
          <p:cNvPr id="5" name="Metin kutusu 4"/>
          <p:cNvSpPr txBox="1"/>
          <p:nvPr/>
        </p:nvSpPr>
        <p:spPr>
          <a:xfrm>
            <a:off x="4942412" y="2493172"/>
            <a:ext cx="1721946" cy="1077218"/>
          </a:xfrm>
          <a:prstGeom prst="rect">
            <a:avLst/>
          </a:prstGeom>
          <a:noFill/>
        </p:spPr>
        <p:txBody>
          <a:bodyPr wrap="none" rtlCol="0">
            <a:spAutoFit/>
          </a:bodyPr>
          <a:lstStyle/>
          <a:p>
            <a:pPr algn="ctr"/>
            <a:r>
              <a:rPr lang="tr-TR" sz="3200" b="1" dirty="0">
                <a:solidFill>
                  <a:srgbClr val="0000D2"/>
                </a:solidFill>
              </a:rPr>
              <a:t>   </a:t>
            </a:r>
            <a:r>
              <a:rPr lang="tr-TR" sz="3200" b="1" dirty="0" smtClean="0">
                <a:solidFill>
                  <a:srgbClr val="0000D2"/>
                </a:solidFill>
              </a:rPr>
              <a:t>110 bin</a:t>
            </a:r>
            <a:r>
              <a:rPr lang="tr-TR" sz="3200" b="1" dirty="0">
                <a:solidFill>
                  <a:srgbClr val="0000D2"/>
                </a:solidFill>
              </a:rPr>
              <a:t/>
            </a:r>
            <a:br>
              <a:rPr lang="tr-TR" sz="3200" b="1" dirty="0">
                <a:solidFill>
                  <a:srgbClr val="0000D2"/>
                </a:solidFill>
              </a:rPr>
            </a:br>
            <a:r>
              <a:rPr lang="tr-TR" sz="3200" b="1" dirty="0" smtClean="0">
                <a:solidFill>
                  <a:srgbClr val="0000D2"/>
                </a:solidFill>
              </a:rPr>
              <a:t>ölüm</a:t>
            </a:r>
            <a:endParaRPr lang="tr-TR" sz="3200" b="1" dirty="0">
              <a:solidFill>
                <a:srgbClr val="0000D2"/>
              </a:solidFill>
            </a:endParaRPr>
          </a:p>
        </p:txBody>
      </p:sp>
      <p:sp>
        <p:nvSpPr>
          <p:cNvPr id="4" name="Oval 3"/>
          <p:cNvSpPr/>
          <p:nvPr/>
        </p:nvSpPr>
        <p:spPr>
          <a:xfrm>
            <a:off x="6293402" y="5644313"/>
            <a:ext cx="756397" cy="4168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7337004" y="5634282"/>
            <a:ext cx="756397" cy="2151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462723" y="6309431"/>
            <a:ext cx="8316958" cy="584775"/>
          </a:xfrm>
          <a:prstGeom prst="rect">
            <a:avLst/>
          </a:prstGeom>
          <a:noFill/>
        </p:spPr>
        <p:txBody>
          <a:bodyPr wrap="square" rtlCol="0">
            <a:spAutoFit/>
          </a:bodyPr>
          <a:lstStyle/>
          <a:p>
            <a:pPr algn="ctr"/>
            <a:r>
              <a:rPr lang="tr-TR" sz="1600" dirty="0" smtClean="0"/>
              <a:t>UNICEF, SOWC 1989 ve UNICEF DATA, </a:t>
            </a:r>
            <a:r>
              <a:rPr lang="en-US" sz="1600" b="1" cap="all" dirty="0"/>
              <a:t>UNDER-FIVE AND INFANT MORTALITY RATES AND NUMBER OF </a:t>
            </a:r>
            <a:r>
              <a:rPr lang="en-US" sz="1600" b="1" cap="all" dirty="0" smtClean="0"/>
              <a:t>DEATHS</a:t>
            </a:r>
            <a:r>
              <a:rPr lang="tr-TR" sz="1600" b="1" cap="all" dirty="0" smtClean="0"/>
              <a:t>, 26.04.2018</a:t>
            </a:r>
            <a:endParaRPr lang="tr-TR" sz="1600" dirty="0"/>
          </a:p>
        </p:txBody>
      </p:sp>
      <p:sp>
        <p:nvSpPr>
          <p:cNvPr id="10" name="Slayt Numarası Yer Tutucusu 9"/>
          <p:cNvSpPr>
            <a:spLocks noGrp="1"/>
          </p:cNvSpPr>
          <p:nvPr>
            <p:ph type="sldNum" sz="quarter" idx="12"/>
          </p:nvPr>
        </p:nvSpPr>
        <p:spPr/>
        <p:txBody>
          <a:bodyPr/>
          <a:lstStyle/>
          <a:p>
            <a:fld id="{6D22F896-40B5-4ADD-8801-0D06FADFA095}" type="slidenum">
              <a:rPr lang="en-US" smtClean="0"/>
              <a:pPr/>
              <a:t>13</a:t>
            </a:fld>
            <a:endParaRPr lang="en-US" dirty="0"/>
          </a:p>
        </p:txBody>
      </p:sp>
      <p:sp>
        <p:nvSpPr>
          <p:cNvPr id="12" name="1 Başlık"/>
          <p:cNvSpPr txBox="1">
            <a:spLocks/>
          </p:cNvSpPr>
          <p:nvPr/>
        </p:nvSpPr>
        <p:spPr>
          <a:xfrm>
            <a:off x="0" y="-24811"/>
            <a:ext cx="9252520" cy="1509595"/>
          </a:xfrm>
          <a:prstGeom prst="rect">
            <a:avLst/>
          </a:prstGeom>
          <a:solidFill>
            <a:srgbClr val="FFFF00"/>
          </a:solidFill>
        </p:spPr>
        <p:txBody>
          <a:body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tr-TR" sz="2800" b="1" i="0" u="none" strike="noStrike" kern="1200" cap="none" spc="-50" normalizeH="0" baseline="0" noProof="0" dirty="0" smtClean="0">
              <a:ln>
                <a:noFill/>
              </a:ln>
              <a:solidFill>
                <a:srgbClr val="0000D2"/>
              </a:solidFill>
              <a:effectLst/>
              <a:uLnTx/>
              <a:uFillTx/>
              <a:latin typeface="+mn-lt"/>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2800" b="1" i="0" u="none" strike="noStrike" kern="1200" cap="none" spc="-50" normalizeH="0" baseline="0" noProof="0" dirty="0" smtClean="0">
                <a:ln>
                  <a:noFill/>
                </a:ln>
                <a:solidFill>
                  <a:srgbClr val="0000D2"/>
                </a:solidFill>
                <a:effectLst/>
                <a:uLnTx/>
                <a:uFillTx/>
                <a:latin typeface="+mn-lt"/>
                <a:ea typeface="+mj-ea"/>
                <a:cs typeface="+mj-cs"/>
              </a:rPr>
              <a:t>Şekil 7: Aşı ile önlenebilir hastalıklar nedeniyle gerçekleşen Çocuk ölümleri azaldı!</a:t>
            </a:r>
            <a:endParaRPr kumimoji="0" lang="tr-TR" sz="2800" b="1" i="0" u="none" strike="noStrike" kern="1200" cap="none" spc="-50" normalizeH="0" baseline="0" noProof="0" dirty="0">
              <a:ln>
                <a:noFill/>
              </a:ln>
              <a:solidFill>
                <a:srgbClr val="0000D2"/>
              </a:solidFill>
              <a:effectLst/>
              <a:uLnTx/>
              <a:uFillTx/>
              <a:latin typeface="+mn-lt"/>
              <a:ea typeface="+mj-ea"/>
              <a:cs typeface="+mj-cs"/>
            </a:endParaRPr>
          </a:p>
        </p:txBody>
      </p:sp>
    </p:spTree>
    <p:extLst>
      <p:ext uri="{BB962C8B-B14F-4D97-AF65-F5344CB8AC3E}">
        <p14:creationId xmlns:p14="http://schemas.microsoft.com/office/powerpoint/2010/main" val="33450878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0" y="41243"/>
            <a:ext cx="9144000" cy="1011493"/>
          </a:xfrm>
          <a:solidFill>
            <a:srgbClr val="FFFF00"/>
          </a:solidFill>
        </p:spPr>
        <p:txBody>
          <a:bodyPr/>
          <a:lstStyle/>
          <a:p>
            <a:pPr eaLnBrk="1" hangingPunct="1"/>
            <a:r>
              <a:rPr lang="tr-TR" sz="2400" b="1" dirty="0" smtClean="0">
                <a:solidFill>
                  <a:srgbClr val="0000FF"/>
                </a:solidFill>
              </a:rPr>
              <a:t>Tablo 7. Aşıların </a:t>
            </a:r>
            <a:r>
              <a:rPr lang="tr-TR" sz="2400" b="1" dirty="0" smtClean="0">
                <a:solidFill>
                  <a:srgbClr val="0000FF"/>
                </a:solidFill>
              </a:rPr>
              <a:t>Nedensellik Kanıtı olan Yan Etkileri (</a:t>
            </a:r>
            <a:r>
              <a:rPr lang="tr-TR" sz="2400" b="1" dirty="0" err="1" smtClean="0">
                <a:solidFill>
                  <a:srgbClr val="0000FF"/>
                </a:solidFill>
              </a:rPr>
              <a:t>Plotkin</a:t>
            </a:r>
            <a:r>
              <a:rPr lang="tr-TR" sz="2400" b="1" dirty="0" smtClean="0">
                <a:solidFill>
                  <a:srgbClr val="0000FF"/>
                </a:solidFill>
              </a:rPr>
              <a:t>, 2018)</a:t>
            </a:r>
            <a:endParaRPr lang="tr-TR" sz="2400" dirty="0" smtClean="0">
              <a:solidFill>
                <a:srgbClr val="0000FF"/>
              </a:solidFill>
            </a:endParaRPr>
          </a:p>
        </p:txBody>
      </p:sp>
      <p:sp>
        <p:nvSpPr>
          <p:cNvPr id="3" name="2 Slayt Numarası Yer Tutucusu"/>
          <p:cNvSpPr>
            <a:spLocks noGrp="1"/>
          </p:cNvSpPr>
          <p:nvPr>
            <p:ph type="sldNum" sz="quarter" idx="12"/>
          </p:nvPr>
        </p:nvSpPr>
        <p:spPr/>
        <p:txBody>
          <a:bodyPr/>
          <a:lstStyle/>
          <a:p>
            <a:pPr>
              <a:defRPr/>
            </a:pPr>
            <a:fld id="{3F4491A2-3811-4099-832F-53B0823519AE}" type="slidenum">
              <a:rPr lang="tr-TR" smtClean="0"/>
              <a:pPr>
                <a:defRPr/>
              </a:pPr>
              <a:t>14</a:t>
            </a:fld>
            <a:endParaRPr lang="tr-TR"/>
          </a:p>
        </p:txBody>
      </p:sp>
      <p:graphicFrame>
        <p:nvGraphicFramePr>
          <p:cNvPr id="4" name="3 Tablo"/>
          <p:cNvGraphicFramePr>
            <a:graphicFrameLocks noGrp="1"/>
          </p:cNvGraphicFramePr>
          <p:nvPr>
            <p:extLst>
              <p:ext uri="{D42A27DB-BD31-4B8C-83A1-F6EECF244321}">
                <p14:modId xmlns:p14="http://schemas.microsoft.com/office/powerpoint/2010/main" val="400088554"/>
              </p:ext>
            </p:extLst>
          </p:nvPr>
        </p:nvGraphicFramePr>
        <p:xfrm>
          <a:off x="600708" y="1209451"/>
          <a:ext cx="8072438" cy="4572000"/>
        </p:xfrm>
        <a:graphic>
          <a:graphicData uri="http://schemas.openxmlformats.org/drawingml/2006/table">
            <a:tbl>
              <a:tblPr/>
              <a:tblGrid>
                <a:gridCol w="2681288"/>
                <a:gridCol w="2587625"/>
                <a:gridCol w="2803525"/>
              </a:tblGrid>
              <a:tr h="285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Aşı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İstenmeyen etki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Sıklık milyon dozda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Tetanoz toksosid, boğmaca, kızamık, kızamıkçık, kabakulak, inaktif polio aşısı, Hepatit B, Suçiçeği, Grip, Menenjit, HPV,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Anaflaksi</a:t>
                      </a:r>
                      <a:endPar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1-2</a:t>
                      </a:r>
                      <a:r>
                        <a:rPr kumimoji="0" lang="tr-TR" sz="14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a</a:t>
                      </a:r>
                      <a:endPar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Tüm hücre Boğmaca aşısı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Ensefalopati/ensefalit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&lt;1</a:t>
                      </a:r>
                      <a:r>
                        <a:rPr kumimoji="0" lang="tr-TR" sz="14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b</a:t>
                      </a:r>
                      <a:endPar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KKK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Ensefalopati/kızamık inklüzyon cismi ensefalopatisi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Yalnızca olgu bildirimleri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KKK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Ateşli havale nöbeti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333</a:t>
                      </a:r>
                      <a:r>
                        <a:rPr kumimoji="0" lang="tr-TR" sz="14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 b</a:t>
                      </a:r>
                      <a:endPar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KKK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Kadın ve çocuklarda geçici eklem ağrısı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Çocuklarda  </a:t>
                      </a:r>
                      <a:r>
                        <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&lt;1,</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Kadınlarda (doğum sonrası) </a:t>
                      </a:r>
                      <a:r>
                        <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Kızamık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Trombositopenik purpura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Kızamıkçık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Kronik artrit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Bilinmiyor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Suçiçeği aşısı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Aşı suşunun yayılması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olgu bildirimleri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Herhangi bir aşı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Enjeksiyona bağlı senkop, deltoid kasta bursit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olgu bildirimleri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538" name="Rectangle 1"/>
          <p:cNvSpPr>
            <a:spLocks noChangeArrowheads="1"/>
          </p:cNvSpPr>
          <p:nvPr/>
        </p:nvSpPr>
        <p:spPr bwMode="auto">
          <a:xfrm>
            <a:off x="436563" y="5781451"/>
            <a:ext cx="8707437" cy="508000"/>
          </a:xfrm>
          <a:prstGeom prst="rect">
            <a:avLst/>
          </a:prstGeom>
          <a:noFill/>
          <a:ln w="9525">
            <a:noFill/>
            <a:miter lim="800000"/>
            <a:headEnd/>
            <a:tailEnd/>
          </a:ln>
        </p:spPr>
        <p:txBody>
          <a:bodyPr wrap="none" anchor="ctr">
            <a:spAutoFit/>
          </a:bodyPr>
          <a:lstStyle/>
          <a:p>
            <a:r>
              <a:rPr lang="tr-TR" sz="900" baseline="30000">
                <a:latin typeface="Calibri" pitchFamily="34" charset="0"/>
                <a:ea typeface="Calibri" pitchFamily="34" charset="0"/>
                <a:cs typeface="Times New Roman" pitchFamily="18" charset="0"/>
              </a:rPr>
              <a:t>a </a:t>
            </a:r>
            <a:r>
              <a:rPr lang="tr-TR" sz="900">
                <a:latin typeface="Calibri" pitchFamily="34" charset="0"/>
                <a:ea typeface="Calibri" pitchFamily="34" charset="0"/>
                <a:cs typeface="Times New Roman" pitchFamily="18" charset="0"/>
              </a:rPr>
              <a:t>Data from McNeil MM, Weintraub E.Duffy J,et al. Risk of anaflaxisi after vaccination in children and adults. J.Allergy Clin. İmmunol. 2016;137(3): 868-178 </a:t>
            </a:r>
            <a:endParaRPr lang="tr-TR" sz="700">
              <a:ea typeface="Calibri" pitchFamily="34" charset="0"/>
              <a:cs typeface="Times New Roman" pitchFamily="18" charset="0"/>
            </a:endParaRPr>
          </a:p>
          <a:p>
            <a:pPr eaLnBrk="0" hangingPunct="0"/>
            <a:r>
              <a:rPr lang="tr-TR" sz="900" baseline="30000">
                <a:latin typeface="Calibri" pitchFamily="34" charset="0"/>
                <a:ea typeface="Calibri" pitchFamily="34" charset="0"/>
                <a:cs typeface="Times New Roman" pitchFamily="18" charset="0"/>
              </a:rPr>
              <a:t>b </a:t>
            </a:r>
            <a:r>
              <a:rPr lang="tr-TR" sz="900">
                <a:latin typeface="Calibri" pitchFamily="34" charset="0"/>
                <a:ea typeface="Calibri" pitchFamily="34" charset="0"/>
                <a:cs typeface="Times New Roman" pitchFamily="18" charset="0"/>
              </a:rPr>
              <a:t>Bata from World Health Organization (WHO), Department of vaccine and Biologicals, Supplementary information on vaccine safety, part 2: </a:t>
            </a:r>
          </a:p>
          <a:p>
            <a:pPr eaLnBrk="0" hangingPunct="0"/>
            <a:r>
              <a:rPr lang="tr-TR" sz="900">
                <a:latin typeface="Calibri" pitchFamily="34" charset="0"/>
                <a:ea typeface="Calibri" pitchFamily="34" charset="0"/>
                <a:cs typeface="Times New Roman" pitchFamily="18" charset="0"/>
              </a:rPr>
              <a:t>Background rate of advers events following immunization, December, 200, WHO/V&amp;B/00.36. Available at: http://apps.who.int/iris/bitsream/10665-6675/1/WHO_V-B_00.36_eng.pdf</a:t>
            </a:r>
            <a:endParaRPr lang="tr-TR">
              <a:latin typeface="Calibri" pitchFamily="34" charset="0"/>
            </a:endParaRPr>
          </a:p>
        </p:txBody>
      </p:sp>
      <p:sp>
        <p:nvSpPr>
          <p:cNvPr id="2" name="Dikdörtgen 1"/>
          <p:cNvSpPr/>
          <p:nvPr/>
        </p:nvSpPr>
        <p:spPr>
          <a:xfrm>
            <a:off x="337817" y="6239053"/>
            <a:ext cx="8598221" cy="584775"/>
          </a:xfrm>
          <a:prstGeom prst="rect">
            <a:avLst/>
          </a:prstGeom>
          <a:solidFill>
            <a:srgbClr val="FFFF00"/>
          </a:solidFill>
        </p:spPr>
        <p:txBody>
          <a:bodyPr wrap="square">
            <a:spAutoFit/>
          </a:bodyPr>
          <a:lstStyle/>
          <a:p>
            <a:pPr algn="r"/>
            <a:r>
              <a:rPr lang="tr-TR" sz="1600" dirty="0" err="1"/>
              <a:t>Destefano</a:t>
            </a:r>
            <a:r>
              <a:rPr lang="tr-TR" sz="1600" dirty="0"/>
              <a:t> F, </a:t>
            </a:r>
            <a:r>
              <a:rPr lang="tr-TR" sz="1600" dirty="0" err="1"/>
              <a:t>Offit</a:t>
            </a:r>
            <a:r>
              <a:rPr lang="tr-TR" sz="1600" dirty="0"/>
              <a:t> PA, </a:t>
            </a:r>
            <a:r>
              <a:rPr lang="tr-TR" sz="1600" dirty="0" err="1"/>
              <a:t>Fsher</a:t>
            </a:r>
            <a:r>
              <a:rPr lang="tr-TR" sz="1600" dirty="0"/>
              <a:t> A. </a:t>
            </a:r>
            <a:r>
              <a:rPr lang="tr-TR" sz="1600" dirty="0" err="1"/>
              <a:t>Vaccine</a:t>
            </a:r>
            <a:r>
              <a:rPr lang="tr-TR" sz="1600" dirty="0"/>
              <a:t> </a:t>
            </a:r>
            <a:r>
              <a:rPr lang="tr-TR" sz="1600" dirty="0" err="1"/>
              <a:t>safety</a:t>
            </a:r>
            <a:r>
              <a:rPr lang="tr-TR" sz="1600" dirty="0"/>
              <a:t>. </a:t>
            </a:r>
            <a:r>
              <a:rPr lang="tr-TR" sz="1600" dirty="0" err="1"/>
              <a:t>Plotkin</a:t>
            </a:r>
            <a:r>
              <a:rPr lang="tr-TR" sz="1600" dirty="0"/>
              <a:t> SA, </a:t>
            </a:r>
            <a:r>
              <a:rPr lang="tr-TR" sz="1600" dirty="0" err="1"/>
              <a:t>Orenstein</a:t>
            </a:r>
            <a:r>
              <a:rPr lang="tr-TR" sz="1600" dirty="0"/>
              <a:t> W, </a:t>
            </a:r>
            <a:r>
              <a:rPr lang="tr-TR" sz="1600" dirty="0" err="1"/>
              <a:t>Offit</a:t>
            </a:r>
            <a:r>
              <a:rPr lang="tr-TR" sz="1600" dirty="0"/>
              <a:t> PA., </a:t>
            </a:r>
            <a:r>
              <a:rPr lang="tr-TR" sz="1600" dirty="0" err="1"/>
              <a:t>Plotkin</a:t>
            </a:r>
            <a:r>
              <a:rPr lang="tr-TR" sz="1600" dirty="0"/>
              <a:t> SA, </a:t>
            </a:r>
            <a:r>
              <a:rPr lang="tr-TR" sz="1600" dirty="0" err="1"/>
              <a:t>Orenstein</a:t>
            </a:r>
            <a:r>
              <a:rPr lang="tr-TR" sz="1600" dirty="0"/>
              <a:t> W, </a:t>
            </a:r>
            <a:r>
              <a:rPr lang="tr-TR" sz="1600" dirty="0" err="1"/>
              <a:t>Offit</a:t>
            </a:r>
            <a:r>
              <a:rPr lang="tr-TR" sz="1600" dirty="0"/>
              <a:t> PA, </a:t>
            </a:r>
            <a:r>
              <a:rPr lang="tr-TR" sz="1600" dirty="0" err="1"/>
              <a:t>Edwards</a:t>
            </a:r>
            <a:r>
              <a:rPr lang="tr-TR" sz="1600" dirty="0"/>
              <a:t> KM. </a:t>
            </a:r>
            <a:r>
              <a:rPr lang="tr-TR" sz="1600" dirty="0" err="1"/>
              <a:t>Plotkin’s</a:t>
            </a:r>
            <a:r>
              <a:rPr lang="tr-TR" sz="1600" dirty="0"/>
              <a:t> </a:t>
            </a:r>
            <a:r>
              <a:rPr lang="tr-TR" sz="1600" dirty="0" err="1"/>
              <a:t>Vaccines</a:t>
            </a:r>
            <a:r>
              <a:rPr lang="tr-TR" sz="1600" dirty="0"/>
              <a:t>, 7th Edition, 2018, s.1589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49" y="116632"/>
            <a:ext cx="7886700" cy="654223"/>
          </a:xfrm>
        </p:spPr>
        <p:txBody>
          <a:bodyPr>
            <a:noAutofit/>
          </a:bodyPr>
          <a:lstStyle/>
          <a:p>
            <a:r>
              <a:rPr lang="tr-TR" sz="2400" b="1" dirty="0" smtClean="0">
                <a:solidFill>
                  <a:srgbClr val="0000FF"/>
                </a:solidFill>
                <a:latin typeface="+mn-lt"/>
              </a:rPr>
              <a:t>Tablo </a:t>
            </a:r>
            <a:r>
              <a:rPr lang="tr-TR" sz="2400" b="1" dirty="0" smtClean="0">
                <a:solidFill>
                  <a:srgbClr val="0000FF"/>
                </a:solidFill>
                <a:latin typeface="+mn-lt"/>
              </a:rPr>
              <a:t>8: </a:t>
            </a:r>
            <a:r>
              <a:rPr lang="tr-TR" sz="2400" b="1" dirty="0" smtClean="0">
                <a:solidFill>
                  <a:srgbClr val="0000FF"/>
                </a:solidFill>
                <a:latin typeface="+mn-lt"/>
              </a:rPr>
              <a:t>Aşı sonrası beklenen hafif yan etkiler ve tedavi</a:t>
            </a:r>
            <a:endParaRPr lang="tr-TR" sz="2400" b="1" dirty="0">
              <a:solidFill>
                <a:srgbClr val="0000FF"/>
              </a:solidFill>
              <a:latin typeface="+mn-lt"/>
            </a:endParaRPr>
          </a:p>
        </p:txBody>
      </p:sp>
      <p:pic>
        <p:nvPicPr>
          <p:cNvPr id="3" name="Resim 2"/>
          <p:cNvPicPr>
            <a:picLocks noChangeAspect="1"/>
          </p:cNvPicPr>
          <p:nvPr/>
        </p:nvPicPr>
        <p:blipFill>
          <a:blip r:embed="rId3"/>
          <a:stretch>
            <a:fillRect/>
          </a:stretch>
        </p:blipFill>
        <p:spPr>
          <a:xfrm>
            <a:off x="642961" y="770855"/>
            <a:ext cx="7142245" cy="5947377"/>
          </a:xfrm>
          <a:prstGeom prst="rect">
            <a:avLst/>
          </a:prstGeom>
        </p:spPr>
      </p:pic>
    </p:spTree>
    <p:extLst>
      <p:ext uri="{BB962C8B-B14F-4D97-AF65-F5344CB8AC3E}">
        <p14:creationId xmlns:p14="http://schemas.microsoft.com/office/powerpoint/2010/main" val="351211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2952" y="0"/>
            <a:ext cx="7886700" cy="1325563"/>
          </a:xfrm>
        </p:spPr>
        <p:txBody>
          <a:bodyPr>
            <a:normAutofit/>
          </a:bodyPr>
          <a:lstStyle/>
          <a:p>
            <a:pPr algn="ctr"/>
            <a:r>
              <a:rPr lang="tr-TR" sz="3200" b="1" dirty="0">
                <a:solidFill>
                  <a:srgbClr val="0000FF"/>
                </a:solidFill>
                <a:latin typeface="+mn-lt"/>
              </a:rPr>
              <a:t>Tablo </a:t>
            </a:r>
            <a:r>
              <a:rPr lang="tr-TR" sz="3200" b="1" dirty="0" smtClean="0">
                <a:solidFill>
                  <a:srgbClr val="0000FF"/>
                </a:solidFill>
                <a:latin typeface="+mn-lt"/>
              </a:rPr>
              <a:t>9: </a:t>
            </a:r>
            <a:r>
              <a:rPr lang="tr-TR" sz="3200" b="1" dirty="0">
                <a:solidFill>
                  <a:srgbClr val="0000FF"/>
                </a:solidFill>
                <a:latin typeface="+mn-lt"/>
              </a:rPr>
              <a:t>Aşı sonrası beklenen </a:t>
            </a:r>
            <a:r>
              <a:rPr lang="tr-TR" sz="3200" b="1" dirty="0" smtClean="0">
                <a:solidFill>
                  <a:srgbClr val="0000FF"/>
                </a:solidFill>
                <a:latin typeface="+mn-lt"/>
              </a:rPr>
              <a:t>ciddin yan </a:t>
            </a:r>
            <a:r>
              <a:rPr lang="tr-TR" sz="3200" b="1" dirty="0">
                <a:solidFill>
                  <a:srgbClr val="0000FF"/>
                </a:solidFill>
                <a:latin typeface="+mn-lt"/>
              </a:rPr>
              <a:t>etkiler </a:t>
            </a:r>
            <a:r>
              <a:rPr lang="tr-TR" sz="3200" b="1" dirty="0" smtClean="0">
                <a:solidFill>
                  <a:srgbClr val="0000FF"/>
                </a:solidFill>
                <a:latin typeface="+mn-lt"/>
              </a:rPr>
              <a:t>ve görülme sıklığı</a:t>
            </a:r>
            <a:endParaRPr lang="tr-TR" sz="3200" dirty="0">
              <a:solidFill>
                <a:srgbClr val="0000FF"/>
              </a:solidFill>
              <a:latin typeface="+mn-lt"/>
            </a:endParaRPr>
          </a:p>
        </p:txBody>
      </p:sp>
      <p:pic>
        <p:nvPicPr>
          <p:cNvPr id="3" name="Resim 2"/>
          <p:cNvPicPr>
            <a:picLocks noChangeAspect="1"/>
          </p:cNvPicPr>
          <p:nvPr/>
        </p:nvPicPr>
        <p:blipFill rotWithShape="1">
          <a:blip r:embed="rId3"/>
          <a:srcRect t="7001"/>
          <a:stretch/>
        </p:blipFill>
        <p:spPr>
          <a:xfrm>
            <a:off x="-25698" y="1268760"/>
            <a:ext cx="9144000" cy="5739416"/>
          </a:xfrm>
          <a:prstGeom prst="rect">
            <a:avLst/>
          </a:prstGeom>
        </p:spPr>
      </p:pic>
    </p:spTree>
    <p:extLst>
      <p:ext uri="{BB962C8B-B14F-4D97-AF65-F5344CB8AC3E}">
        <p14:creationId xmlns:p14="http://schemas.microsoft.com/office/powerpoint/2010/main" val="513027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3F629EE2-9208-4394-A4F2-99B24D076036}" type="slidenum">
              <a:rPr lang="tr-TR" smtClean="0"/>
              <a:pPr>
                <a:defRPr/>
              </a:pPr>
              <a:t>17</a:t>
            </a:fld>
            <a:endParaRPr lang="tr-TR"/>
          </a:p>
        </p:txBody>
      </p:sp>
      <p:graphicFrame>
        <p:nvGraphicFramePr>
          <p:cNvPr id="4" name="3 Tablo"/>
          <p:cNvGraphicFramePr>
            <a:graphicFrameLocks noGrp="1"/>
          </p:cNvGraphicFramePr>
          <p:nvPr/>
        </p:nvGraphicFramePr>
        <p:xfrm>
          <a:off x="642938" y="1143000"/>
          <a:ext cx="7786742" cy="4556760"/>
        </p:xfrm>
        <a:graphic>
          <a:graphicData uri="http://schemas.openxmlformats.org/drawingml/2006/table">
            <a:tbl>
              <a:tblPr/>
              <a:tblGrid>
                <a:gridCol w="2721580"/>
                <a:gridCol w="1436389"/>
                <a:gridCol w="3628773"/>
              </a:tblGrid>
              <a:tr h="285752">
                <a:tc>
                  <a:txBody>
                    <a:bodyPr/>
                    <a:lstStyle/>
                    <a:p>
                      <a:pPr>
                        <a:lnSpc>
                          <a:spcPct val="115000"/>
                        </a:lnSpc>
                        <a:spcAft>
                          <a:spcPts val="0"/>
                        </a:spcAft>
                      </a:pPr>
                      <a:r>
                        <a:rPr lang="tr-TR" sz="2000" dirty="0">
                          <a:latin typeface="Calibri"/>
                          <a:ea typeface="Calibri"/>
                          <a:cs typeface="Times New Roman"/>
                        </a:rPr>
                        <a:t>Komplikasyon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a:latin typeface="Calibri"/>
                          <a:ea typeface="Calibri"/>
                          <a:cs typeface="Times New Roman"/>
                        </a:rPr>
                        <a:t>Sıklık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a:latin typeface="Calibri"/>
                          <a:ea typeface="Calibri"/>
                          <a:cs typeface="Times New Roman"/>
                        </a:rPr>
                        <a:t>Özellik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tr-TR" sz="2000" dirty="0">
                          <a:latin typeface="Calibri"/>
                          <a:ea typeface="Calibri"/>
                          <a:cs typeface="Times New Roman"/>
                        </a:rPr>
                        <a:t>Orta kulak iltihabı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dirty="0" smtClean="0">
                          <a:latin typeface="Calibri"/>
                          <a:ea typeface="Calibri"/>
                          <a:cs typeface="Times New Roman"/>
                        </a:rPr>
                        <a:t>  </a:t>
                      </a:r>
                      <a:r>
                        <a:rPr lang="tr-TR" sz="2000" dirty="0">
                          <a:latin typeface="Calibri"/>
                          <a:ea typeface="Calibri"/>
                          <a:cs typeface="Times New Roman"/>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tr-TR" sz="2000">
                          <a:latin typeface="Calibri"/>
                          <a:ea typeface="Calibri"/>
                          <a:cs typeface="Times New Roman"/>
                        </a:rPr>
                        <a:t>Pnömoni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dirty="0" smtClean="0">
                          <a:latin typeface="Calibri"/>
                          <a:ea typeface="Calibri"/>
                          <a:cs typeface="Times New Roman"/>
                        </a:rPr>
                        <a:t>  </a:t>
                      </a:r>
                      <a:r>
                        <a:rPr lang="tr-TR" sz="2000" dirty="0">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dirty="0">
                          <a:latin typeface="Calibri"/>
                          <a:ea typeface="Calibri"/>
                          <a:cs typeface="Times New Roman"/>
                        </a:rPr>
                        <a:t>Ölümlerin </a:t>
                      </a:r>
                      <a:r>
                        <a:rPr lang="tr-TR" sz="2000" dirty="0" smtClean="0">
                          <a:latin typeface="Calibri"/>
                          <a:ea typeface="Calibri"/>
                          <a:cs typeface="Times New Roman"/>
                        </a:rPr>
                        <a:t>  </a:t>
                      </a:r>
                      <a:r>
                        <a:rPr lang="tr-TR" sz="2000" dirty="0">
                          <a:latin typeface="Calibri"/>
                          <a:ea typeface="Calibri"/>
                          <a:cs typeface="Times New Roman"/>
                        </a:rPr>
                        <a:t>60’ından sorumludur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tr-TR" sz="2000">
                          <a:latin typeface="Calibri"/>
                          <a:ea typeface="Calibri"/>
                          <a:cs typeface="Times New Roman"/>
                        </a:rPr>
                        <a:t>ishal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dirty="0" smtClean="0">
                          <a:latin typeface="Calibri"/>
                          <a:ea typeface="Calibri"/>
                          <a:cs typeface="Times New Roman"/>
                        </a:rPr>
                        <a:t>  </a:t>
                      </a:r>
                      <a:r>
                        <a:rPr lang="tr-TR" sz="20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a:latin typeface="Calibri"/>
                          <a:ea typeface="Calibri"/>
                          <a:cs typeface="Times New Roman"/>
                        </a:rPr>
                        <a:t>Malnutrisyona yol açar, ölüm nedenlerindendir.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nSpc>
                          <a:spcPct val="115000"/>
                        </a:lnSpc>
                        <a:spcAft>
                          <a:spcPts val="0"/>
                        </a:spcAft>
                      </a:pPr>
                      <a:r>
                        <a:rPr lang="tr-TR" sz="2000">
                          <a:latin typeface="Calibri"/>
                          <a:ea typeface="Calibri"/>
                          <a:cs typeface="Times New Roman"/>
                        </a:rPr>
                        <a:t>Akut viral ya da bacteriyel endefalit sonrası kalıcı beyin hasarı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a:latin typeface="Calibri"/>
                          <a:ea typeface="Calibri"/>
                          <a:cs typeface="Times New Roman"/>
                        </a:rPr>
                        <a:t>1-4/1000-2000 olgu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dirty="0">
                          <a:latin typeface="Calibri"/>
                          <a:ea typeface="Calibri"/>
                          <a:cs typeface="Times New Roman"/>
                        </a:rPr>
                        <a:t>Daha çok erişkinlerde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nSpc>
                          <a:spcPct val="115000"/>
                        </a:lnSpc>
                        <a:spcAft>
                          <a:spcPts val="0"/>
                        </a:spcAft>
                      </a:pPr>
                      <a:r>
                        <a:rPr lang="tr-TR" sz="2000">
                          <a:latin typeface="Calibri"/>
                          <a:ea typeface="Calibri"/>
                          <a:cs typeface="Times New Roman"/>
                        </a:rPr>
                        <a:t>SSPE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a:latin typeface="Calibri"/>
                          <a:ea typeface="Calibri"/>
                          <a:cs typeface="Times New Roman"/>
                        </a:rPr>
                        <a:t>1/2500-10.000 olgu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a:latin typeface="Calibri"/>
                          <a:ea typeface="Calibri"/>
                          <a:cs typeface="Times New Roman"/>
                        </a:rPr>
                        <a:t>Kızamık hastalığından 7 yıl sonra belirmeye başlar. Erken yaştaki kızamıktan sonra daha sık,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tr-TR" sz="2000" dirty="0">
                          <a:latin typeface="Calibri"/>
                          <a:ea typeface="Calibri"/>
                          <a:cs typeface="Times New Roman"/>
                        </a:rPr>
                        <a:t>Ölüm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dirty="0" smtClean="0">
                          <a:latin typeface="Calibri"/>
                          <a:ea typeface="Calibri"/>
                          <a:cs typeface="Times New Roman"/>
                        </a:rPr>
                        <a:t> 2-15</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4549" name="Rectangle 1"/>
          <p:cNvSpPr>
            <a:spLocks noGrp="1" noChangeArrowheads="1"/>
          </p:cNvSpPr>
          <p:nvPr>
            <p:ph type="title"/>
          </p:nvPr>
        </p:nvSpPr>
        <p:spPr>
          <a:xfrm>
            <a:off x="179512" y="642908"/>
            <a:ext cx="8746562" cy="400110"/>
          </a:xfrm>
          <a:noFill/>
        </p:spPr>
        <p:txBody>
          <a:bodyPr wrap="none">
            <a:spAutoFit/>
          </a:bodyPr>
          <a:lstStyle/>
          <a:p>
            <a:pPr eaLnBrk="1" hangingPunct="1"/>
            <a:r>
              <a:rPr lang="tr-TR" sz="2000" b="1" dirty="0" smtClean="0">
                <a:solidFill>
                  <a:srgbClr val="0000FF"/>
                </a:solidFill>
                <a:ea typeface="Calibri" pitchFamily="34" charset="0"/>
                <a:cs typeface="Times New Roman" pitchFamily="18" charset="0"/>
              </a:rPr>
              <a:t>Tablo 10. Sağlık </a:t>
            </a:r>
            <a:r>
              <a:rPr lang="tr-TR" sz="2000" b="1" dirty="0" smtClean="0">
                <a:solidFill>
                  <a:srgbClr val="0000FF"/>
                </a:solidFill>
                <a:ea typeface="Calibri" pitchFamily="34" charset="0"/>
                <a:cs typeface="Times New Roman" pitchFamily="18" charset="0"/>
              </a:rPr>
              <a:t>hizmetlerinin optimal olduğu ülkelerde kızamık komplikasyonları</a:t>
            </a:r>
            <a:endParaRPr lang="tr-TR" sz="4800" b="1" dirty="0" smtClean="0">
              <a:solidFill>
                <a:srgbClr val="0000FF"/>
              </a:solidFill>
              <a:ea typeface="Calibri" pitchFamily="34" charset="0"/>
              <a:cs typeface="Times New Roman" pitchFamily="18" charset="0"/>
            </a:endParaRPr>
          </a:p>
        </p:txBody>
      </p:sp>
      <p:sp>
        <p:nvSpPr>
          <p:cNvPr id="64550" name="Rectangle 2"/>
          <p:cNvSpPr>
            <a:spLocks noChangeArrowheads="1"/>
          </p:cNvSpPr>
          <p:nvPr/>
        </p:nvSpPr>
        <p:spPr bwMode="auto">
          <a:xfrm>
            <a:off x="428625" y="5929313"/>
            <a:ext cx="7151688" cy="584200"/>
          </a:xfrm>
          <a:prstGeom prst="rect">
            <a:avLst/>
          </a:prstGeom>
          <a:noFill/>
          <a:ln w="9525">
            <a:noFill/>
            <a:miter lim="800000"/>
            <a:headEnd/>
            <a:tailEnd/>
          </a:ln>
        </p:spPr>
        <p:txBody>
          <a:bodyPr wrap="none" anchor="ctr">
            <a:spAutoFit/>
          </a:bodyPr>
          <a:lstStyle/>
          <a:p>
            <a:r>
              <a:rPr lang="tr-TR" sz="1600">
                <a:latin typeface="Calibri" pitchFamily="34" charset="0"/>
                <a:ea typeface="Calibri" pitchFamily="34" charset="0"/>
                <a:cs typeface="Times New Roman" pitchFamily="18" charset="0"/>
              </a:rPr>
              <a:t>Strebel PM, Papania JM, Gastanaduy PA, et al. Measles (in) Plotkin SA, Orenstein W, </a:t>
            </a:r>
          </a:p>
          <a:p>
            <a:r>
              <a:rPr lang="tr-TR" sz="1600">
                <a:latin typeface="Calibri" pitchFamily="34" charset="0"/>
                <a:ea typeface="Calibri" pitchFamily="34" charset="0"/>
                <a:cs typeface="Times New Roman" pitchFamily="18" charset="0"/>
              </a:rPr>
              <a:t>Offit PA, Edwards KM. Plotkin’s Vaccines, 7th Edition, 2018, p.579-618</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Unvan 1"/>
          <p:cNvSpPr>
            <a:spLocks noGrp="1"/>
          </p:cNvSpPr>
          <p:nvPr>
            <p:ph type="title"/>
          </p:nvPr>
        </p:nvSpPr>
        <p:spPr>
          <a:xfrm>
            <a:off x="457200" y="1143000"/>
            <a:ext cx="8229600" cy="1069975"/>
          </a:xfrm>
        </p:spPr>
        <p:txBody>
          <a:bodyPr/>
          <a:lstStyle/>
          <a:p>
            <a:pPr eaLnBrk="1" hangingPunct="1"/>
            <a:endParaRPr lang="tr-TR" smtClean="0"/>
          </a:p>
        </p:txBody>
      </p:sp>
      <p:sp>
        <p:nvSpPr>
          <p:cNvPr id="56323" name="Slayt Numarası Yer Tutucusu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29D5538-AA22-4A42-8560-AAFDFAEC8837}" type="slidenum">
              <a:rPr lang="tr-TR" smtClean="0"/>
              <a:pPr fontAlgn="base">
                <a:spcBef>
                  <a:spcPct val="0"/>
                </a:spcBef>
                <a:spcAft>
                  <a:spcPct val="0"/>
                </a:spcAft>
                <a:defRPr/>
              </a:pPr>
              <a:t>18</a:t>
            </a:fld>
            <a:endParaRPr lang="tr-TR" smtClean="0"/>
          </a:p>
        </p:txBody>
      </p:sp>
      <p:pic>
        <p:nvPicPr>
          <p:cNvPr id="65540" name="Resim 3"/>
          <p:cNvPicPr>
            <a:picLocks noChangeAspect="1"/>
          </p:cNvPicPr>
          <p:nvPr/>
        </p:nvPicPr>
        <p:blipFill>
          <a:blip r:embed="rId2"/>
          <a:srcRect t="-423" r="13776" b="7980"/>
          <a:stretch>
            <a:fillRect/>
          </a:stretch>
        </p:blipFill>
        <p:spPr bwMode="auto">
          <a:xfrm>
            <a:off x="60325" y="549275"/>
            <a:ext cx="8959850" cy="5400675"/>
          </a:xfrm>
          <a:prstGeom prst="rect">
            <a:avLst/>
          </a:prstGeom>
          <a:noFill/>
          <a:ln w="9525">
            <a:noFill/>
            <a:miter lim="800000"/>
            <a:headEnd/>
            <a:tailEnd/>
          </a:ln>
        </p:spPr>
      </p:pic>
      <p:sp>
        <p:nvSpPr>
          <p:cNvPr id="65541" name="4 Metin kutusu"/>
          <p:cNvSpPr txBox="1">
            <a:spLocks noChangeArrowheads="1"/>
          </p:cNvSpPr>
          <p:nvPr/>
        </p:nvSpPr>
        <p:spPr bwMode="auto">
          <a:xfrm>
            <a:off x="1071563" y="4500563"/>
            <a:ext cx="7715250" cy="1477962"/>
          </a:xfrm>
          <a:prstGeom prst="rect">
            <a:avLst/>
          </a:prstGeom>
          <a:solidFill>
            <a:srgbClr val="FFFFCC"/>
          </a:solidFill>
          <a:ln w="9525">
            <a:noFill/>
            <a:miter lim="800000"/>
            <a:headEnd/>
            <a:tailEnd/>
          </a:ln>
        </p:spPr>
        <p:txBody>
          <a:bodyPr>
            <a:spAutoFit/>
          </a:bodyPr>
          <a:lstStyle/>
          <a:p>
            <a:pPr algn="ctr"/>
            <a:r>
              <a:rPr lang="tr-TR" dirty="0"/>
              <a:t>Aşılamanın</a:t>
            </a:r>
            <a:r>
              <a:rPr lang="tr-TR" b="1" dirty="0"/>
              <a:t>, ani bebek ölümüne neden olmadığı </a:t>
            </a:r>
            <a:r>
              <a:rPr lang="tr-TR" dirty="0"/>
              <a:t>yönünde önemli kanıtlar vardır. 2003 yılında Amerikan Tıp Enstitüsü tarafından yapılan bir araştırmada, tam hücreli boğmaca aşısı ile ani bebek ölümü sendromu ve eş zamanlı çoklu doz aşı uygulaması ile ani bebek ölümü sendromu arasında nedensel bir ilişki olmadığı ortaya konulmuştur.</a:t>
            </a:r>
          </a:p>
        </p:txBody>
      </p:sp>
      <p:sp>
        <p:nvSpPr>
          <p:cNvPr id="2" name="Dikdörtgen 1"/>
          <p:cNvSpPr/>
          <p:nvPr/>
        </p:nvSpPr>
        <p:spPr>
          <a:xfrm>
            <a:off x="665162" y="6164263"/>
            <a:ext cx="8478838" cy="646331"/>
          </a:xfrm>
          <a:prstGeom prst="rect">
            <a:avLst/>
          </a:prstGeom>
        </p:spPr>
        <p:txBody>
          <a:bodyPr wrap="square">
            <a:spAutoFit/>
          </a:bodyPr>
          <a:lstStyle/>
          <a:p>
            <a:r>
              <a:rPr lang="tr-TR" dirty="0" smtClean="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a:t>
            </a:r>
            <a:r>
              <a:rPr lang="tr-TR" dirty="0" err="1">
                <a:latin typeface="Calibri" panose="020F0502020204030204" pitchFamily="34" charset="0"/>
                <a:ea typeface="Calibri" panose="020F0502020204030204" pitchFamily="34" charset="0"/>
                <a:cs typeface="Times New Roman" panose="02020603050405020304" pitchFamily="18" charset="0"/>
              </a:rPr>
              <a:t>Destefano</a:t>
            </a:r>
            <a:r>
              <a:rPr lang="tr-TR" dirty="0">
                <a:latin typeface="Calibri" panose="020F0502020204030204" pitchFamily="34" charset="0"/>
                <a:ea typeface="Calibri" panose="020F0502020204030204" pitchFamily="34" charset="0"/>
                <a:cs typeface="Times New Roman" panose="02020603050405020304" pitchFamily="18" charset="0"/>
              </a:rPr>
              <a:t> F, </a:t>
            </a:r>
            <a:r>
              <a:rPr lang="tr-TR" dirty="0" err="1">
                <a:latin typeface="Calibri" panose="020F0502020204030204" pitchFamily="34" charset="0"/>
                <a:ea typeface="Calibri" panose="020F0502020204030204" pitchFamily="34" charset="0"/>
                <a:cs typeface="Times New Roman" panose="02020603050405020304" pitchFamily="18" charset="0"/>
              </a:rPr>
              <a:t>Offit</a:t>
            </a:r>
            <a:r>
              <a:rPr lang="tr-TR" dirty="0">
                <a:latin typeface="Calibri" panose="020F0502020204030204" pitchFamily="34" charset="0"/>
                <a:ea typeface="Calibri" panose="020F0502020204030204" pitchFamily="34" charset="0"/>
                <a:cs typeface="Times New Roman" panose="02020603050405020304" pitchFamily="18" charset="0"/>
              </a:rPr>
              <a:t> PA, </a:t>
            </a:r>
            <a:r>
              <a:rPr lang="tr-TR" dirty="0" err="1">
                <a:latin typeface="Calibri" panose="020F0502020204030204" pitchFamily="34" charset="0"/>
                <a:ea typeface="Calibri" panose="020F0502020204030204" pitchFamily="34" charset="0"/>
                <a:cs typeface="Times New Roman" panose="02020603050405020304" pitchFamily="18" charset="0"/>
              </a:rPr>
              <a:t>Fsher</a:t>
            </a:r>
            <a:r>
              <a:rPr lang="tr-TR" dirty="0">
                <a:latin typeface="Calibri" panose="020F0502020204030204" pitchFamily="34" charset="0"/>
                <a:ea typeface="Calibri" panose="020F0502020204030204" pitchFamily="34" charset="0"/>
                <a:cs typeface="Times New Roman" panose="02020603050405020304" pitchFamily="18" charset="0"/>
              </a:rPr>
              <a:t> A. </a:t>
            </a:r>
            <a:r>
              <a:rPr lang="tr-TR" dirty="0" err="1">
                <a:latin typeface="Calibri" panose="020F0502020204030204" pitchFamily="34" charset="0"/>
                <a:ea typeface="Calibri" panose="020F0502020204030204" pitchFamily="34" charset="0"/>
                <a:cs typeface="Times New Roman" panose="02020603050405020304" pitchFamily="18" charset="0"/>
              </a:rPr>
              <a:t>Vaccine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safety</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Plotkin</a:t>
            </a:r>
            <a:r>
              <a:rPr lang="tr-TR" dirty="0">
                <a:latin typeface="Calibri" panose="020F0502020204030204" pitchFamily="34" charset="0"/>
                <a:ea typeface="Calibri" panose="020F0502020204030204" pitchFamily="34" charset="0"/>
                <a:cs typeface="Times New Roman" panose="02020603050405020304" pitchFamily="18" charset="0"/>
              </a:rPr>
              <a:t> SA, </a:t>
            </a:r>
            <a:r>
              <a:rPr lang="tr-TR" dirty="0" err="1">
                <a:latin typeface="Calibri" panose="020F0502020204030204" pitchFamily="34" charset="0"/>
                <a:ea typeface="Calibri" panose="020F0502020204030204" pitchFamily="34" charset="0"/>
                <a:cs typeface="Times New Roman" panose="02020603050405020304" pitchFamily="18" charset="0"/>
              </a:rPr>
              <a:t>Orenstein</a:t>
            </a:r>
            <a:r>
              <a:rPr lang="tr-TR" dirty="0">
                <a:latin typeface="Calibri" panose="020F0502020204030204" pitchFamily="34" charset="0"/>
                <a:ea typeface="Calibri" panose="020F0502020204030204" pitchFamily="34" charset="0"/>
                <a:cs typeface="Times New Roman" panose="02020603050405020304" pitchFamily="18" charset="0"/>
              </a:rPr>
              <a:t> W, </a:t>
            </a:r>
            <a:r>
              <a:rPr lang="tr-TR" dirty="0" err="1">
                <a:latin typeface="Calibri" panose="020F0502020204030204" pitchFamily="34" charset="0"/>
                <a:ea typeface="Calibri" panose="020F0502020204030204" pitchFamily="34" charset="0"/>
                <a:cs typeface="Times New Roman" panose="02020603050405020304" pitchFamily="18" charset="0"/>
              </a:rPr>
              <a:t>Offit</a:t>
            </a:r>
            <a:r>
              <a:rPr lang="tr-TR" dirty="0">
                <a:latin typeface="Calibri" panose="020F0502020204030204" pitchFamily="34" charset="0"/>
                <a:ea typeface="Calibri" panose="020F0502020204030204" pitchFamily="34" charset="0"/>
                <a:cs typeface="Times New Roman" panose="02020603050405020304" pitchFamily="18" charset="0"/>
              </a:rPr>
              <a:t> PA. (in) </a:t>
            </a:r>
            <a:r>
              <a:rPr lang="tr-TR" dirty="0" err="1">
                <a:latin typeface="Calibri" panose="020F0502020204030204" pitchFamily="34" charset="0"/>
                <a:ea typeface="Calibri" panose="020F0502020204030204" pitchFamily="34" charset="0"/>
                <a:cs typeface="Times New Roman" panose="02020603050405020304" pitchFamily="18" charset="0"/>
              </a:rPr>
              <a:t>Edwards</a:t>
            </a:r>
            <a:r>
              <a:rPr lang="tr-TR" dirty="0">
                <a:latin typeface="Calibri" panose="020F0502020204030204" pitchFamily="34" charset="0"/>
                <a:ea typeface="Calibri" panose="020F0502020204030204" pitchFamily="34" charset="0"/>
                <a:cs typeface="Times New Roman" panose="02020603050405020304" pitchFamily="18" charset="0"/>
              </a:rPr>
              <a:t> KM. </a:t>
            </a:r>
            <a:r>
              <a:rPr lang="tr-TR" dirty="0" err="1">
                <a:latin typeface="Calibri" panose="020F0502020204030204" pitchFamily="34" charset="0"/>
                <a:ea typeface="Calibri" panose="020F0502020204030204" pitchFamily="34" charset="0"/>
                <a:cs typeface="Times New Roman" panose="02020603050405020304" pitchFamily="18" charset="0"/>
              </a:rPr>
              <a:t>Plotkin’s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Vaccines</a:t>
            </a:r>
            <a:r>
              <a:rPr lang="tr-TR" dirty="0">
                <a:latin typeface="Calibri" panose="020F0502020204030204" pitchFamily="34" charset="0"/>
                <a:ea typeface="Calibri" panose="020F0502020204030204" pitchFamily="34" charset="0"/>
                <a:cs typeface="Times New Roman" panose="02020603050405020304" pitchFamily="18" charset="0"/>
              </a:rPr>
              <a:t>, 7th Edition, 2018, </a:t>
            </a:r>
            <a:r>
              <a:rPr lang="tr-TR" dirty="0" smtClean="0">
                <a:latin typeface="Calibri" panose="020F0502020204030204" pitchFamily="34" charset="0"/>
                <a:ea typeface="Calibri" panose="020F0502020204030204" pitchFamily="34" charset="0"/>
                <a:cs typeface="Times New Roman" panose="02020603050405020304" pitchFamily="18" charset="0"/>
              </a:rPr>
              <a:t>s.1590)</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Numarası Yer Tutucusu"/>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5B180C2-3EE4-4B7F-9375-C4E514C7DB46}" type="slidenum">
              <a:rPr lang="tr-TR" smtClean="0"/>
              <a:pPr fontAlgn="base">
                <a:spcBef>
                  <a:spcPct val="0"/>
                </a:spcBef>
                <a:spcAft>
                  <a:spcPct val="0"/>
                </a:spcAft>
                <a:defRPr/>
              </a:pPr>
              <a:t>19</a:t>
            </a:fld>
            <a:endParaRPr lang="tr-TR" smtClean="0"/>
          </a:p>
        </p:txBody>
      </p:sp>
      <p:pic>
        <p:nvPicPr>
          <p:cNvPr id="66563" name="Picture 3"/>
          <p:cNvPicPr>
            <a:picLocks noChangeAspect="1" noChangeArrowheads="1"/>
          </p:cNvPicPr>
          <p:nvPr/>
        </p:nvPicPr>
        <p:blipFill>
          <a:blip r:embed="rId2"/>
          <a:srcRect/>
          <a:stretch>
            <a:fillRect/>
          </a:stretch>
        </p:blipFill>
        <p:spPr bwMode="auto">
          <a:xfrm>
            <a:off x="357188" y="620713"/>
            <a:ext cx="5468937" cy="792162"/>
          </a:xfrm>
          <a:prstGeom prst="rect">
            <a:avLst/>
          </a:prstGeom>
          <a:noFill/>
          <a:ln w="9525">
            <a:noFill/>
            <a:miter lim="800000"/>
            <a:headEnd/>
            <a:tailEnd/>
          </a:ln>
        </p:spPr>
      </p:pic>
      <p:sp>
        <p:nvSpPr>
          <p:cNvPr id="66564" name="Metin kutusu 4"/>
          <p:cNvSpPr txBox="1">
            <a:spLocks noChangeArrowheads="1"/>
          </p:cNvSpPr>
          <p:nvPr/>
        </p:nvSpPr>
        <p:spPr bwMode="auto">
          <a:xfrm>
            <a:off x="357188" y="6101819"/>
            <a:ext cx="8732199" cy="369332"/>
          </a:xfrm>
          <a:prstGeom prst="rect">
            <a:avLst/>
          </a:prstGeom>
          <a:noFill/>
          <a:ln w="9525">
            <a:noFill/>
            <a:miter lim="800000"/>
            <a:headEnd/>
            <a:tailEnd/>
          </a:ln>
        </p:spPr>
        <p:txBody>
          <a:bodyPr wrap="none">
            <a:spAutoFit/>
          </a:bodyPr>
          <a:lstStyle/>
          <a:p>
            <a:r>
              <a:rPr lang="tr-TR" dirty="0" err="1">
                <a:latin typeface="Calibri" pitchFamily="34" charset="0"/>
              </a:rPr>
              <a:t>Plotkin</a:t>
            </a:r>
            <a:r>
              <a:rPr lang="tr-TR" dirty="0">
                <a:latin typeface="Calibri" pitchFamily="34" charset="0"/>
              </a:rPr>
              <a:t> SA, </a:t>
            </a:r>
            <a:r>
              <a:rPr lang="tr-TR" dirty="0" err="1">
                <a:latin typeface="Calibri" pitchFamily="34" charset="0"/>
              </a:rPr>
              <a:t>Orenstein</a:t>
            </a:r>
            <a:r>
              <a:rPr lang="tr-TR" dirty="0">
                <a:latin typeface="Calibri" pitchFamily="34" charset="0"/>
              </a:rPr>
              <a:t> W, </a:t>
            </a:r>
            <a:r>
              <a:rPr lang="tr-TR" dirty="0" err="1">
                <a:latin typeface="Calibri" pitchFamily="34" charset="0"/>
              </a:rPr>
              <a:t>Offit</a:t>
            </a:r>
            <a:r>
              <a:rPr lang="tr-TR" dirty="0">
                <a:latin typeface="Calibri" pitchFamily="34" charset="0"/>
              </a:rPr>
              <a:t> PA, </a:t>
            </a:r>
            <a:r>
              <a:rPr lang="tr-TR" dirty="0" err="1">
                <a:latin typeface="Calibri" pitchFamily="34" charset="0"/>
              </a:rPr>
              <a:t>Edwards</a:t>
            </a:r>
            <a:r>
              <a:rPr lang="tr-TR" dirty="0">
                <a:latin typeface="Calibri" pitchFamily="34" charset="0"/>
              </a:rPr>
              <a:t> KM. </a:t>
            </a:r>
            <a:r>
              <a:rPr lang="tr-TR" dirty="0" err="1">
                <a:latin typeface="Calibri" pitchFamily="34" charset="0"/>
              </a:rPr>
              <a:t>Plotkin’s</a:t>
            </a:r>
            <a:r>
              <a:rPr lang="tr-TR" dirty="0">
                <a:latin typeface="Calibri" pitchFamily="34" charset="0"/>
              </a:rPr>
              <a:t> </a:t>
            </a:r>
            <a:r>
              <a:rPr lang="tr-TR" dirty="0" err="1">
                <a:latin typeface="Calibri" pitchFamily="34" charset="0"/>
              </a:rPr>
              <a:t>Vaccines</a:t>
            </a:r>
            <a:r>
              <a:rPr lang="tr-TR" dirty="0">
                <a:latin typeface="Calibri" pitchFamily="34" charset="0"/>
              </a:rPr>
              <a:t>, 7th Edition, 2018</a:t>
            </a:r>
            <a:r>
              <a:rPr lang="tr-TR" dirty="0" smtClean="0">
                <a:latin typeface="Calibri" pitchFamily="34" charset="0"/>
              </a:rPr>
              <a:t>,, s.1593</a:t>
            </a:r>
            <a:endParaRPr lang="tr-TR" dirty="0">
              <a:latin typeface="Calibri" pitchFamily="34" charset="0"/>
            </a:endParaRPr>
          </a:p>
        </p:txBody>
      </p:sp>
      <p:pic>
        <p:nvPicPr>
          <p:cNvPr id="66565" name="Resim 3"/>
          <p:cNvPicPr>
            <a:picLocks noChangeAspect="1"/>
          </p:cNvPicPr>
          <p:nvPr/>
        </p:nvPicPr>
        <p:blipFill>
          <a:blip r:embed="rId3"/>
          <a:srcRect l="48425" t="14984" r="12199" b="4466"/>
          <a:stretch>
            <a:fillRect/>
          </a:stretch>
        </p:blipFill>
        <p:spPr bwMode="auto">
          <a:xfrm>
            <a:off x="571500" y="1571625"/>
            <a:ext cx="3600450" cy="4141788"/>
          </a:xfrm>
          <a:prstGeom prst="rect">
            <a:avLst/>
          </a:prstGeom>
          <a:noFill/>
          <a:ln w="9525">
            <a:noFill/>
            <a:miter lim="800000"/>
            <a:headEnd/>
            <a:tailEnd/>
          </a:ln>
        </p:spPr>
      </p:pic>
      <p:pic>
        <p:nvPicPr>
          <p:cNvPr id="66566" name="Resim 5"/>
          <p:cNvPicPr>
            <a:picLocks noChangeAspect="1"/>
          </p:cNvPicPr>
          <p:nvPr/>
        </p:nvPicPr>
        <p:blipFill>
          <a:blip r:embed="rId4"/>
          <a:srcRect l="47638" t="15504" r="13776" b="4657"/>
          <a:stretch>
            <a:fillRect/>
          </a:stretch>
        </p:blipFill>
        <p:spPr bwMode="auto">
          <a:xfrm>
            <a:off x="4889500" y="1700213"/>
            <a:ext cx="3527425" cy="4105275"/>
          </a:xfrm>
          <a:prstGeom prst="rect">
            <a:avLst/>
          </a:prstGeom>
          <a:noFill/>
          <a:ln w="9525">
            <a:noFill/>
            <a:miter lim="800000"/>
            <a:headEnd/>
            <a:tailEnd/>
          </a:ln>
        </p:spPr>
      </p:pic>
      <p:sp>
        <p:nvSpPr>
          <p:cNvPr id="66567" name="6 Dikdörtgen"/>
          <p:cNvSpPr>
            <a:spLocks noChangeArrowheads="1"/>
          </p:cNvSpPr>
          <p:nvPr/>
        </p:nvSpPr>
        <p:spPr bwMode="auto">
          <a:xfrm>
            <a:off x="4357688" y="1785938"/>
            <a:ext cx="4357687" cy="3785652"/>
          </a:xfrm>
          <a:prstGeom prst="rect">
            <a:avLst/>
          </a:prstGeom>
          <a:solidFill>
            <a:srgbClr val="FFFFCC"/>
          </a:solidFill>
          <a:ln w="9525">
            <a:noFill/>
            <a:miter lim="800000"/>
            <a:headEnd/>
            <a:tailEnd/>
          </a:ln>
        </p:spPr>
        <p:txBody>
          <a:bodyPr>
            <a:spAutoFit/>
          </a:bodyPr>
          <a:lstStyle/>
          <a:p>
            <a:r>
              <a:rPr lang="tr-TR" sz="2000" dirty="0"/>
              <a:t>Otizmin nedenleri büyük oranda bilinmemekle birlikte, aile ve ikiz çalışmaları </a:t>
            </a:r>
            <a:r>
              <a:rPr lang="tr-TR" sz="2000" b="1" dirty="0"/>
              <a:t>genetiğin temel bir rol oynadığını</a:t>
            </a:r>
            <a:r>
              <a:rPr lang="tr-TR" sz="2000" dirty="0"/>
              <a:t> göstermektedir</a:t>
            </a:r>
            <a:r>
              <a:rPr lang="tr-TR" sz="2000" dirty="0" smtClean="0"/>
              <a:t>. Ek </a:t>
            </a:r>
            <a:r>
              <a:rPr lang="tr-TR" sz="2000" dirty="0"/>
              <a:t>olarak, daha sonra </a:t>
            </a:r>
            <a:r>
              <a:rPr lang="tr-TR" sz="2000" b="1" dirty="0">
                <a:solidFill>
                  <a:srgbClr val="0000FF"/>
                </a:solidFill>
              </a:rPr>
              <a:t>otizm teşhisi konan çocuklar arasında </a:t>
            </a:r>
            <a:r>
              <a:rPr lang="tr-TR" sz="2000" b="1" dirty="0" err="1">
                <a:solidFill>
                  <a:srgbClr val="0000FF"/>
                </a:solidFill>
              </a:rPr>
              <a:t>perinatal</a:t>
            </a:r>
            <a:r>
              <a:rPr lang="tr-TR" sz="2000" b="1" dirty="0">
                <a:solidFill>
                  <a:srgbClr val="0000FF"/>
                </a:solidFill>
              </a:rPr>
              <a:t> dönemde </a:t>
            </a:r>
            <a:r>
              <a:rPr lang="tr-TR" sz="2000" b="1" dirty="0" err="1">
                <a:solidFill>
                  <a:srgbClr val="0000FF"/>
                </a:solidFill>
              </a:rPr>
              <a:t>nöropeptitlerin</a:t>
            </a:r>
            <a:r>
              <a:rPr lang="tr-TR" sz="2000" b="1" dirty="0">
                <a:solidFill>
                  <a:srgbClr val="0000FF"/>
                </a:solidFill>
              </a:rPr>
              <a:t> ve </a:t>
            </a:r>
            <a:r>
              <a:rPr lang="tr-TR" sz="2000" b="1" dirty="0" err="1">
                <a:solidFill>
                  <a:srgbClr val="0000FF"/>
                </a:solidFill>
              </a:rPr>
              <a:t>nörotrofinlerin</a:t>
            </a:r>
            <a:r>
              <a:rPr lang="tr-TR" sz="2000" b="1" dirty="0">
                <a:solidFill>
                  <a:srgbClr val="0000FF"/>
                </a:solidFill>
              </a:rPr>
              <a:t> aşırı ekspresyonu saptanmış, bu çocuklarda doğum öncesi veya </a:t>
            </a:r>
            <a:r>
              <a:rPr lang="tr-TR" sz="2000" b="1" dirty="0" err="1">
                <a:solidFill>
                  <a:srgbClr val="0000FF"/>
                </a:solidFill>
              </a:rPr>
              <a:t>perinatal</a:t>
            </a:r>
            <a:r>
              <a:rPr lang="tr-TR" sz="2000" b="1" dirty="0">
                <a:solidFill>
                  <a:srgbClr val="0000FF"/>
                </a:solidFill>
              </a:rPr>
              <a:t> etkilerin veya her ikisinin birden doğum sonrası etkilerden daha önemli bir role sahip olduğu belirtilmiştir.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4664"/>
            <a:ext cx="8334098" cy="1509844"/>
          </a:xfrm>
        </p:spPr>
        <p:txBody>
          <a:bodyPr>
            <a:normAutofit/>
          </a:bodyPr>
          <a:lstStyle/>
          <a:p>
            <a:pPr algn="ctr"/>
            <a:r>
              <a:rPr lang="tr-TR" b="1" dirty="0" smtClean="0"/>
              <a:t>Tablo 2: Gebelikte/Doğurganlık Çağı Kadınlarda </a:t>
            </a:r>
            <a:r>
              <a:rPr lang="tr-TR" b="1" dirty="0" err="1" smtClean="0"/>
              <a:t>Tetanoza</a:t>
            </a:r>
            <a:r>
              <a:rPr lang="tr-TR" b="1" dirty="0" smtClean="0"/>
              <a:t> Karşı Aşılama Takvimi</a:t>
            </a:r>
            <a:endParaRPr lang="tr-TR" b="1" dirty="0"/>
          </a:p>
        </p:txBody>
      </p:sp>
      <p:pic>
        <p:nvPicPr>
          <p:cNvPr id="16386" name="Picture 2"/>
          <p:cNvPicPr>
            <a:picLocks noChangeAspect="1" noChangeArrowheads="1"/>
          </p:cNvPicPr>
          <p:nvPr/>
        </p:nvPicPr>
        <p:blipFill>
          <a:blip r:embed="rId2"/>
          <a:srcRect t="7643" b="4458"/>
          <a:stretch>
            <a:fillRect/>
          </a:stretch>
        </p:blipFill>
        <p:spPr bwMode="auto">
          <a:xfrm>
            <a:off x="214282" y="2285992"/>
            <a:ext cx="8671947"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Numarası Yer Tutucusu"/>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6AEE790-ECDA-4995-937E-4475CB118A2E}" type="slidenum">
              <a:rPr lang="tr-TR" smtClean="0"/>
              <a:pPr fontAlgn="base">
                <a:spcBef>
                  <a:spcPct val="0"/>
                </a:spcBef>
                <a:spcAft>
                  <a:spcPct val="0"/>
                </a:spcAft>
                <a:defRPr/>
              </a:pPr>
              <a:t>20</a:t>
            </a:fld>
            <a:endParaRPr lang="tr-TR" smtClean="0"/>
          </a:p>
        </p:txBody>
      </p:sp>
      <p:pic>
        <p:nvPicPr>
          <p:cNvPr id="67587" name="Picture 3"/>
          <p:cNvPicPr>
            <a:picLocks noChangeAspect="1" noChangeArrowheads="1"/>
          </p:cNvPicPr>
          <p:nvPr/>
        </p:nvPicPr>
        <p:blipFill>
          <a:blip r:embed="rId2"/>
          <a:srcRect/>
          <a:stretch>
            <a:fillRect/>
          </a:stretch>
        </p:blipFill>
        <p:spPr bwMode="auto">
          <a:xfrm>
            <a:off x="357188" y="620713"/>
            <a:ext cx="5468937" cy="792162"/>
          </a:xfrm>
          <a:prstGeom prst="rect">
            <a:avLst/>
          </a:prstGeom>
          <a:noFill/>
          <a:ln w="9525">
            <a:noFill/>
            <a:miter lim="800000"/>
            <a:headEnd/>
            <a:tailEnd/>
          </a:ln>
        </p:spPr>
      </p:pic>
      <p:sp>
        <p:nvSpPr>
          <p:cNvPr id="67588" name="Metin kutusu 4"/>
          <p:cNvSpPr txBox="1">
            <a:spLocks noChangeArrowheads="1"/>
          </p:cNvSpPr>
          <p:nvPr/>
        </p:nvSpPr>
        <p:spPr bwMode="auto">
          <a:xfrm>
            <a:off x="487363" y="6481763"/>
            <a:ext cx="8621591" cy="369332"/>
          </a:xfrm>
          <a:prstGeom prst="rect">
            <a:avLst/>
          </a:prstGeom>
          <a:noFill/>
          <a:ln w="9525">
            <a:noFill/>
            <a:miter lim="800000"/>
            <a:headEnd/>
            <a:tailEnd/>
          </a:ln>
        </p:spPr>
        <p:txBody>
          <a:bodyPr wrap="none">
            <a:spAutoFit/>
          </a:bodyPr>
          <a:lstStyle/>
          <a:p>
            <a:r>
              <a:rPr lang="tr-TR" dirty="0" err="1">
                <a:latin typeface="Calibri" pitchFamily="34" charset="0"/>
              </a:rPr>
              <a:t>Plotkin</a:t>
            </a:r>
            <a:r>
              <a:rPr lang="tr-TR" dirty="0">
                <a:latin typeface="Calibri" pitchFamily="34" charset="0"/>
              </a:rPr>
              <a:t> SA, </a:t>
            </a:r>
            <a:r>
              <a:rPr lang="tr-TR" dirty="0" err="1">
                <a:latin typeface="Calibri" pitchFamily="34" charset="0"/>
              </a:rPr>
              <a:t>Orenstein</a:t>
            </a:r>
            <a:r>
              <a:rPr lang="tr-TR" dirty="0">
                <a:latin typeface="Calibri" pitchFamily="34" charset="0"/>
              </a:rPr>
              <a:t> W, </a:t>
            </a:r>
            <a:r>
              <a:rPr lang="tr-TR" dirty="0" err="1">
                <a:latin typeface="Calibri" pitchFamily="34" charset="0"/>
              </a:rPr>
              <a:t>Offit</a:t>
            </a:r>
            <a:r>
              <a:rPr lang="tr-TR" dirty="0">
                <a:latin typeface="Calibri" pitchFamily="34" charset="0"/>
              </a:rPr>
              <a:t> PA, </a:t>
            </a:r>
            <a:r>
              <a:rPr lang="tr-TR" dirty="0" err="1">
                <a:latin typeface="Calibri" pitchFamily="34" charset="0"/>
              </a:rPr>
              <a:t>Edwards</a:t>
            </a:r>
            <a:r>
              <a:rPr lang="tr-TR" dirty="0">
                <a:latin typeface="Calibri" pitchFamily="34" charset="0"/>
              </a:rPr>
              <a:t> KM. </a:t>
            </a:r>
            <a:r>
              <a:rPr lang="tr-TR" dirty="0" err="1">
                <a:latin typeface="Calibri" pitchFamily="34" charset="0"/>
              </a:rPr>
              <a:t>Plotkin’s</a:t>
            </a:r>
            <a:r>
              <a:rPr lang="tr-TR" dirty="0">
                <a:latin typeface="Calibri" pitchFamily="34" charset="0"/>
              </a:rPr>
              <a:t> </a:t>
            </a:r>
            <a:r>
              <a:rPr lang="tr-TR" dirty="0" err="1">
                <a:latin typeface="Calibri" pitchFamily="34" charset="0"/>
              </a:rPr>
              <a:t>Vaccines</a:t>
            </a:r>
            <a:r>
              <a:rPr lang="tr-TR" dirty="0">
                <a:latin typeface="Calibri" pitchFamily="34" charset="0"/>
              </a:rPr>
              <a:t>, 7th Edition, </a:t>
            </a:r>
            <a:r>
              <a:rPr lang="tr-TR" dirty="0" smtClean="0">
                <a:latin typeface="Calibri" pitchFamily="34" charset="0"/>
              </a:rPr>
              <a:t>2018,s.1593</a:t>
            </a:r>
            <a:endParaRPr lang="tr-TR" dirty="0">
              <a:latin typeface="Calibri" pitchFamily="34" charset="0"/>
            </a:endParaRPr>
          </a:p>
        </p:txBody>
      </p:sp>
      <p:pic>
        <p:nvPicPr>
          <p:cNvPr id="67589" name="Resim 3"/>
          <p:cNvPicPr>
            <a:picLocks noChangeAspect="1"/>
          </p:cNvPicPr>
          <p:nvPr/>
        </p:nvPicPr>
        <p:blipFill>
          <a:blip r:embed="rId3"/>
          <a:srcRect l="48425" t="14984" r="12199" b="4466"/>
          <a:stretch>
            <a:fillRect/>
          </a:stretch>
        </p:blipFill>
        <p:spPr bwMode="auto">
          <a:xfrm>
            <a:off x="571500" y="1571625"/>
            <a:ext cx="3600450" cy="4141788"/>
          </a:xfrm>
          <a:prstGeom prst="rect">
            <a:avLst/>
          </a:prstGeom>
          <a:noFill/>
          <a:ln w="9525">
            <a:noFill/>
            <a:miter lim="800000"/>
            <a:headEnd/>
            <a:tailEnd/>
          </a:ln>
        </p:spPr>
      </p:pic>
      <p:pic>
        <p:nvPicPr>
          <p:cNvPr id="67590" name="Resim 5"/>
          <p:cNvPicPr>
            <a:picLocks noChangeAspect="1"/>
          </p:cNvPicPr>
          <p:nvPr/>
        </p:nvPicPr>
        <p:blipFill>
          <a:blip r:embed="rId4"/>
          <a:srcRect l="47638" t="15504" r="13776" b="4657"/>
          <a:stretch>
            <a:fillRect/>
          </a:stretch>
        </p:blipFill>
        <p:spPr bwMode="auto">
          <a:xfrm>
            <a:off x="4889500" y="1700213"/>
            <a:ext cx="3527425" cy="4105275"/>
          </a:xfrm>
          <a:prstGeom prst="rect">
            <a:avLst/>
          </a:prstGeom>
          <a:noFill/>
          <a:ln w="9525">
            <a:noFill/>
            <a:miter lim="800000"/>
            <a:headEnd/>
            <a:tailEnd/>
          </a:ln>
        </p:spPr>
      </p:pic>
      <p:sp>
        <p:nvSpPr>
          <p:cNvPr id="67591" name="7 Dikdörtgen"/>
          <p:cNvSpPr>
            <a:spLocks noChangeArrowheads="1"/>
          </p:cNvSpPr>
          <p:nvPr/>
        </p:nvSpPr>
        <p:spPr bwMode="auto">
          <a:xfrm>
            <a:off x="0" y="1357298"/>
            <a:ext cx="4929188" cy="5450851"/>
          </a:xfrm>
          <a:prstGeom prst="rect">
            <a:avLst/>
          </a:prstGeom>
          <a:solidFill>
            <a:srgbClr val="FFFFCC"/>
          </a:solidFill>
          <a:ln w="9525">
            <a:noFill/>
            <a:miter lim="800000"/>
            <a:headEnd/>
            <a:tailEnd/>
          </a:ln>
        </p:spPr>
        <p:txBody>
          <a:bodyPr>
            <a:spAutoFit/>
          </a:bodyPr>
          <a:lstStyle/>
          <a:p>
            <a:pPr algn="ctr">
              <a:lnSpc>
                <a:spcPct val="150000"/>
              </a:lnSpc>
            </a:pPr>
            <a:r>
              <a:rPr lang="tr-TR" dirty="0" smtClean="0"/>
              <a:t>Bağırsak </a:t>
            </a:r>
            <a:r>
              <a:rPr lang="tr-TR" dirty="0"/>
              <a:t>bozuklukları ile ilişkili yeni tip otizmin aşılamaya </a:t>
            </a:r>
            <a:r>
              <a:rPr lang="tr-TR" dirty="0" err="1"/>
              <a:t>sekonder</a:t>
            </a:r>
            <a:r>
              <a:rPr lang="tr-TR" dirty="0"/>
              <a:t> olarak geliştiğine ilişkin kanıt bulunmamıştır. </a:t>
            </a:r>
            <a:endParaRPr lang="tr-TR" dirty="0" smtClean="0"/>
          </a:p>
          <a:p>
            <a:pPr algn="ctr">
              <a:lnSpc>
                <a:spcPct val="150000"/>
              </a:lnSpc>
            </a:pPr>
            <a:r>
              <a:rPr lang="tr-TR" dirty="0" smtClean="0"/>
              <a:t>Daha </a:t>
            </a:r>
            <a:r>
              <a:rPr lang="tr-TR" dirty="0"/>
              <a:t>yeni birkaç çalışma ise KKK aşısının otizme neden olduğu bilgisinin aksini ispatlamıştır. </a:t>
            </a:r>
            <a:endParaRPr lang="tr-TR" dirty="0" smtClean="0"/>
          </a:p>
          <a:p>
            <a:pPr algn="ctr">
              <a:lnSpc>
                <a:spcPct val="150000"/>
              </a:lnSpc>
            </a:pPr>
            <a:r>
              <a:rPr lang="tr-TR" dirty="0" smtClean="0"/>
              <a:t>Otizmi </a:t>
            </a:r>
            <a:r>
              <a:rPr lang="tr-TR" dirty="0"/>
              <a:t>olan çocukların kardeşleri ile </a:t>
            </a:r>
            <a:r>
              <a:rPr lang="tr-TR" dirty="0" smtClean="0"/>
              <a:t>yapılan çalışmada </a:t>
            </a:r>
            <a:r>
              <a:rPr lang="tr-TR" dirty="0"/>
              <a:t>küçük çocuklarda KKK aşısının otizm riskini artırmadığı saptanmıştır .</a:t>
            </a:r>
          </a:p>
          <a:p>
            <a:pPr algn="ctr">
              <a:lnSpc>
                <a:spcPct val="150000"/>
              </a:lnSpc>
            </a:pPr>
            <a:r>
              <a:rPr lang="tr-TR" dirty="0"/>
              <a:t>Amerikan Tıp Enstitüsü tarafından belirlenen </a:t>
            </a:r>
            <a:r>
              <a:rPr lang="tr-TR" dirty="0" err="1"/>
              <a:t>Bağışıklama</a:t>
            </a:r>
            <a:r>
              <a:rPr lang="tr-TR" dirty="0"/>
              <a:t> Güvenlik İnceleme Kurulu tarafından</a:t>
            </a:r>
            <a:r>
              <a:rPr lang="tr-TR" dirty="0" smtClean="0"/>
              <a:t>, KKK </a:t>
            </a:r>
            <a:r>
              <a:rPr lang="tr-TR" dirty="0"/>
              <a:t>aşısı ile otizm spektrum bozukluğu arasında bir ilişki ve bu ilişkiyi sağlayan biyolojik bir mekanizmaya ilişkin kanıt saptanmamıştır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Başlık 1"/>
          <p:cNvSpPr>
            <a:spLocks noGrp="1"/>
          </p:cNvSpPr>
          <p:nvPr>
            <p:ph type="title"/>
          </p:nvPr>
        </p:nvSpPr>
        <p:spPr/>
        <p:txBody>
          <a:bodyPr/>
          <a:lstStyle/>
          <a:p>
            <a:pPr eaLnBrk="1" hangingPunct="1"/>
            <a:endParaRPr lang="tr-TR" smtClean="0"/>
          </a:p>
        </p:txBody>
      </p:sp>
      <p:sp>
        <p:nvSpPr>
          <p:cNvPr id="58371" name="Slayt Numarası Yer Tutucusu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143FF33-5940-45A4-9420-1704C2F3872B}" type="slidenum">
              <a:rPr lang="tr-TR" smtClean="0"/>
              <a:pPr fontAlgn="base">
                <a:spcBef>
                  <a:spcPct val="0"/>
                </a:spcBef>
                <a:spcAft>
                  <a:spcPct val="0"/>
                </a:spcAft>
                <a:defRPr/>
              </a:pPr>
              <a:t>21</a:t>
            </a:fld>
            <a:endParaRPr lang="tr-TR" smtClean="0"/>
          </a:p>
        </p:txBody>
      </p:sp>
      <p:pic>
        <p:nvPicPr>
          <p:cNvPr id="68612" name="Resim 3"/>
          <p:cNvPicPr>
            <a:picLocks noChangeAspect="1"/>
          </p:cNvPicPr>
          <p:nvPr/>
        </p:nvPicPr>
        <p:blipFill>
          <a:blip r:embed="rId2"/>
          <a:srcRect t="7980" r="1962" b="6580"/>
          <a:stretch>
            <a:fillRect/>
          </a:stretch>
        </p:blipFill>
        <p:spPr bwMode="auto">
          <a:xfrm>
            <a:off x="-26988" y="909638"/>
            <a:ext cx="8963026" cy="4392612"/>
          </a:xfrm>
          <a:prstGeom prst="rect">
            <a:avLst/>
          </a:prstGeom>
          <a:noFill/>
          <a:ln w="9525">
            <a:noFill/>
            <a:miter lim="800000"/>
            <a:headEnd/>
            <a:tailEnd/>
          </a:ln>
        </p:spPr>
      </p:pic>
      <p:sp>
        <p:nvSpPr>
          <p:cNvPr id="68613" name="Dikdörtgen 5"/>
          <p:cNvSpPr>
            <a:spLocks noChangeArrowheads="1"/>
          </p:cNvSpPr>
          <p:nvPr/>
        </p:nvSpPr>
        <p:spPr bwMode="auto">
          <a:xfrm>
            <a:off x="827088" y="5632450"/>
            <a:ext cx="7346950" cy="646113"/>
          </a:xfrm>
          <a:prstGeom prst="rect">
            <a:avLst/>
          </a:prstGeom>
          <a:noFill/>
          <a:ln w="9525">
            <a:noFill/>
            <a:miter lim="800000"/>
            <a:headEnd/>
            <a:tailEnd/>
          </a:ln>
        </p:spPr>
        <p:txBody>
          <a:bodyPr>
            <a:spAutoFit/>
          </a:bodyPr>
          <a:lstStyle/>
          <a:p>
            <a:r>
              <a:rPr lang="tr-TR">
                <a:latin typeface="Calibri" pitchFamily="34" charset="0"/>
                <a:hlinkClick r:id="rId3"/>
              </a:rPr>
              <a:t>https://www.thelancet.com/journals/lancet/article/PIIS0140-6736(97)11096-0/fulltext</a:t>
            </a:r>
            <a:r>
              <a:rPr lang="tr-TR">
                <a:latin typeface="Calibri" pitchFamily="34" charset="0"/>
              </a:rPr>
              <a:t>, 12.10.2019</a:t>
            </a:r>
          </a:p>
        </p:txBody>
      </p:sp>
      <p:sp>
        <p:nvSpPr>
          <p:cNvPr id="68614" name="5 Dikdörtgen"/>
          <p:cNvSpPr>
            <a:spLocks noChangeArrowheads="1"/>
          </p:cNvSpPr>
          <p:nvPr/>
        </p:nvSpPr>
        <p:spPr bwMode="auto">
          <a:xfrm>
            <a:off x="857250" y="3357563"/>
            <a:ext cx="7000875" cy="954087"/>
          </a:xfrm>
          <a:prstGeom prst="rect">
            <a:avLst/>
          </a:prstGeom>
          <a:solidFill>
            <a:srgbClr val="FFFFCC"/>
          </a:solidFill>
          <a:ln w="9525">
            <a:noFill/>
            <a:miter lim="800000"/>
            <a:headEnd/>
            <a:tailEnd/>
          </a:ln>
        </p:spPr>
        <p:txBody>
          <a:bodyPr>
            <a:spAutoFit/>
          </a:bodyPr>
          <a:lstStyle/>
          <a:p>
            <a:pPr algn="ctr"/>
            <a:r>
              <a:rPr lang="tr-TR" sz="2800" b="1">
                <a:solidFill>
                  <a:srgbClr val="0033CC"/>
                </a:solidFill>
              </a:rPr>
              <a:t>Şubat 2010’da Lancet, 1998 makalesini geri çekmiştir.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Numarası Yer Tutucusu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A59EA42-306C-497F-B899-CD9F43ED05AD}" type="slidenum">
              <a:rPr lang="tr-TR" smtClean="0"/>
              <a:pPr fontAlgn="base">
                <a:spcBef>
                  <a:spcPct val="0"/>
                </a:spcBef>
                <a:spcAft>
                  <a:spcPct val="0"/>
                </a:spcAft>
                <a:defRPr/>
              </a:pPr>
              <a:t>22</a:t>
            </a:fld>
            <a:endParaRPr lang="tr-TR" smtClean="0"/>
          </a:p>
        </p:txBody>
      </p:sp>
      <p:pic>
        <p:nvPicPr>
          <p:cNvPr id="69635" name="Resim 4"/>
          <p:cNvPicPr>
            <a:picLocks noChangeAspect="1"/>
          </p:cNvPicPr>
          <p:nvPr/>
        </p:nvPicPr>
        <p:blipFill>
          <a:blip r:embed="rId2"/>
          <a:srcRect t="9381" r="388" b="6580"/>
          <a:stretch>
            <a:fillRect/>
          </a:stretch>
        </p:blipFill>
        <p:spPr bwMode="auto">
          <a:xfrm>
            <a:off x="61913" y="549275"/>
            <a:ext cx="9109075" cy="4319588"/>
          </a:xfrm>
          <a:prstGeom prst="rect">
            <a:avLst/>
          </a:prstGeom>
          <a:noFill/>
          <a:ln w="9525">
            <a:noFill/>
            <a:miter lim="800000"/>
            <a:headEnd/>
            <a:tailEnd/>
          </a:ln>
        </p:spPr>
      </p:pic>
      <p:sp>
        <p:nvSpPr>
          <p:cNvPr id="69636" name="Dikdörtgen 5"/>
          <p:cNvSpPr>
            <a:spLocks noChangeArrowheads="1"/>
          </p:cNvSpPr>
          <p:nvPr/>
        </p:nvSpPr>
        <p:spPr bwMode="auto">
          <a:xfrm>
            <a:off x="395288" y="6211888"/>
            <a:ext cx="8540750" cy="646112"/>
          </a:xfrm>
          <a:prstGeom prst="rect">
            <a:avLst/>
          </a:prstGeom>
          <a:noFill/>
          <a:ln w="9525">
            <a:noFill/>
            <a:miter lim="800000"/>
            <a:headEnd/>
            <a:tailEnd/>
          </a:ln>
        </p:spPr>
        <p:txBody>
          <a:bodyPr>
            <a:spAutoFit/>
          </a:bodyPr>
          <a:lstStyle/>
          <a:p>
            <a:r>
              <a:rPr lang="tr-TR">
                <a:latin typeface="Calibri" pitchFamily="34" charset="0"/>
                <a:hlinkClick r:id="rId3"/>
              </a:rPr>
              <a:t>https://annals.org/aim/fullarticle/2727726/measles-mumps-rubella-vaccination-autism-nationwide-cohort-study</a:t>
            </a:r>
            <a:r>
              <a:rPr lang="tr-TR">
                <a:latin typeface="Calibri" pitchFamily="34" charset="0"/>
              </a:rPr>
              <a:t>, 12.10.2019</a:t>
            </a:r>
          </a:p>
        </p:txBody>
      </p:sp>
      <p:sp>
        <p:nvSpPr>
          <p:cNvPr id="69637" name="Dikdörtgen 6"/>
          <p:cNvSpPr>
            <a:spLocks noChangeArrowheads="1"/>
          </p:cNvSpPr>
          <p:nvPr/>
        </p:nvSpPr>
        <p:spPr bwMode="auto">
          <a:xfrm>
            <a:off x="571500" y="4357688"/>
            <a:ext cx="8135938" cy="1016000"/>
          </a:xfrm>
          <a:prstGeom prst="rect">
            <a:avLst/>
          </a:prstGeom>
          <a:solidFill>
            <a:srgbClr val="FFFF00"/>
          </a:solidFill>
          <a:ln w="9525">
            <a:noFill/>
            <a:miter lim="800000"/>
            <a:headEnd/>
            <a:tailEnd/>
          </a:ln>
        </p:spPr>
        <p:txBody>
          <a:bodyPr>
            <a:spAutoFit/>
          </a:bodyPr>
          <a:lstStyle/>
          <a:p>
            <a:r>
              <a:rPr lang="en-US" sz="2000" b="1">
                <a:solidFill>
                  <a:srgbClr val="404040"/>
                </a:solidFill>
                <a:latin typeface="Merriweather"/>
              </a:rPr>
              <a:t>We evaluated HRs in 1-year risk periods after MMR vaccination; we identified no period after MMR vaccination with an increased aHR (</a:t>
            </a:r>
            <a:r>
              <a:rPr lang="en-US" sz="2000" b="1">
                <a:solidFill>
                  <a:srgbClr val="3775AA"/>
                </a:solidFill>
                <a:latin typeface="Merriweather"/>
              </a:rPr>
              <a:t>Figure 3</a:t>
            </a:r>
            <a:r>
              <a:rPr lang="en-US" sz="2000" b="1">
                <a:solidFill>
                  <a:srgbClr val="404040"/>
                </a:solidFill>
                <a:latin typeface="Merriweather"/>
              </a:rPr>
              <a:t>).</a:t>
            </a:r>
            <a:endParaRPr lang="tr-TR" sz="2000" b="1">
              <a:latin typeface="Calibri" pitchFamily="34" charset="0"/>
            </a:endParaRPr>
          </a:p>
        </p:txBody>
      </p:sp>
      <p:sp>
        <p:nvSpPr>
          <p:cNvPr id="8" name="Metin kutusu 7"/>
          <p:cNvSpPr txBox="1"/>
          <p:nvPr/>
        </p:nvSpPr>
        <p:spPr>
          <a:xfrm>
            <a:off x="280988" y="3146425"/>
            <a:ext cx="8655050" cy="1201738"/>
          </a:xfrm>
          <a:prstGeom prst="rect">
            <a:avLst/>
          </a:prstGeom>
          <a:solidFill>
            <a:schemeClr val="accent4">
              <a:lumMod val="10000"/>
              <a:lumOff val="90000"/>
            </a:schemeClr>
          </a:solidFill>
        </p:spPr>
        <p:txBody>
          <a:bodyPr>
            <a:spAutoFit/>
          </a:bodyPr>
          <a:lstStyle/>
          <a:p>
            <a:pPr algn="ctr" fontAlgn="auto">
              <a:spcBef>
                <a:spcPts val="0"/>
              </a:spcBef>
              <a:spcAft>
                <a:spcPts val="0"/>
              </a:spcAft>
              <a:defRPr/>
            </a:pPr>
            <a:r>
              <a:rPr lang="tr-TR" sz="2400" b="1" dirty="0">
                <a:latin typeface="+mn-lt"/>
                <a:cs typeface="+mn-cs"/>
              </a:rPr>
              <a:t>KKK aşısının çocuklarda otizm açısından riski artırıp artırmadığını araştıran, Danimarka’daki tüm çocuklarda (657 461 çocuk)1999’da başlatılıp 2010’da sonlandırılan, </a:t>
            </a:r>
            <a:r>
              <a:rPr lang="tr-TR" sz="2400" b="1" dirty="0" err="1">
                <a:latin typeface="+mn-lt"/>
                <a:cs typeface="+mn-cs"/>
              </a:rPr>
              <a:t>kohort</a:t>
            </a:r>
            <a:r>
              <a:rPr lang="tr-TR" sz="2400" b="1" dirty="0">
                <a:latin typeface="+mn-lt"/>
                <a:cs typeface="+mn-cs"/>
              </a:rPr>
              <a:t> türü araştırma</a:t>
            </a:r>
          </a:p>
        </p:txBody>
      </p:sp>
      <p:sp>
        <p:nvSpPr>
          <p:cNvPr id="69639" name="6 Dikdörtgen"/>
          <p:cNvSpPr>
            <a:spLocks noChangeArrowheads="1"/>
          </p:cNvSpPr>
          <p:nvPr/>
        </p:nvSpPr>
        <p:spPr bwMode="auto">
          <a:xfrm>
            <a:off x="285750" y="5357813"/>
            <a:ext cx="8572500" cy="923925"/>
          </a:xfrm>
          <a:prstGeom prst="rect">
            <a:avLst/>
          </a:prstGeom>
          <a:solidFill>
            <a:srgbClr val="99F5FF"/>
          </a:solidFill>
          <a:ln w="9525">
            <a:noFill/>
            <a:miter lim="800000"/>
            <a:headEnd/>
            <a:tailEnd/>
          </a:ln>
        </p:spPr>
        <p:txBody>
          <a:bodyPr>
            <a:spAutoFit/>
          </a:bodyPr>
          <a:lstStyle/>
          <a:p>
            <a:pPr algn="ctr"/>
            <a:r>
              <a:rPr lang="tr-TR" b="1"/>
              <a:t>KKK aşılaması sonrası 1 yıllık risk periyodunda HR’yi(hazardratio/risk oranı) değerlendirdik. KKK aşısı sonrası düzeltilmiş risk oranı arttığı hiçbir dönem saptamadık (Şekil 3).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Başlık 1"/>
          <p:cNvSpPr>
            <a:spLocks noGrp="1"/>
          </p:cNvSpPr>
          <p:nvPr>
            <p:ph type="title"/>
          </p:nvPr>
        </p:nvSpPr>
        <p:spPr/>
        <p:txBody>
          <a:bodyPr/>
          <a:lstStyle/>
          <a:p>
            <a:pPr eaLnBrk="1" hangingPunct="1"/>
            <a:endParaRPr lang="tr-TR" smtClean="0"/>
          </a:p>
        </p:txBody>
      </p:sp>
      <p:sp>
        <p:nvSpPr>
          <p:cNvPr id="70659" name="İçerik Yer Tutucusu 2"/>
          <p:cNvSpPr>
            <a:spLocks noGrp="1"/>
          </p:cNvSpPr>
          <p:nvPr>
            <p:ph idx="1"/>
          </p:nvPr>
        </p:nvSpPr>
        <p:spPr/>
        <p:txBody>
          <a:bodyPr/>
          <a:lstStyle/>
          <a:p>
            <a:pPr eaLnBrk="1" hangingPunct="1"/>
            <a:endParaRPr lang="tr-TR" smtClean="0"/>
          </a:p>
        </p:txBody>
      </p:sp>
      <p:sp>
        <p:nvSpPr>
          <p:cNvPr id="60420" name="Slayt Numarası Yer Tutucusu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74F57D2-5E0E-48EB-AF9D-BFB54485DC4D}" type="slidenum">
              <a:rPr lang="tr-TR" smtClean="0"/>
              <a:pPr fontAlgn="base">
                <a:spcBef>
                  <a:spcPct val="0"/>
                </a:spcBef>
                <a:spcAft>
                  <a:spcPct val="0"/>
                </a:spcAft>
                <a:defRPr/>
              </a:pPr>
              <a:t>23</a:t>
            </a:fld>
            <a:endParaRPr lang="tr-TR" smtClean="0"/>
          </a:p>
        </p:txBody>
      </p:sp>
      <p:pic>
        <p:nvPicPr>
          <p:cNvPr id="70661" name="Picture 2"/>
          <p:cNvPicPr>
            <a:picLocks noChangeAspect="1" noChangeArrowheads="1"/>
          </p:cNvPicPr>
          <p:nvPr/>
        </p:nvPicPr>
        <p:blipFill>
          <a:blip r:embed="rId2"/>
          <a:srcRect l="14854" t="19716" r="40240" b="5673"/>
          <a:stretch>
            <a:fillRect/>
          </a:stretch>
        </p:blipFill>
        <p:spPr bwMode="auto">
          <a:xfrm>
            <a:off x="-107950" y="304800"/>
            <a:ext cx="9251950" cy="6553200"/>
          </a:xfrm>
          <a:prstGeom prst="rect">
            <a:avLst/>
          </a:prstGeom>
          <a:noFill/>
          <a:ln w="9525">
            <a:noFill/>
            <a:miter lim="800000"/>
            <a:headEnd/>
            <a:tailEnd/>
          </a:ln>
        </p:spPr>
      </p:pic>
      <p:sp>
        <p:nvSpPr>
          <p:cNvPr id="70662" name="Dikdörtgen 6"/>
          <p:cNvSpPr>
            <a:spLocks noChangeArrowheads="1"/>
          </p:cNvSpPr>
          <p:nvPr/>
        </p:nvSpPr>
        <p:spPr bwMode="auto">
          <a:xfrm>
            <a:off x="285750" y="3357563"/>
            <a:ext cx="8685213" cy="1016000"/>
          </a:xfrm>
          <a:prstGeom prst="rect">
            <a:avLst/>
          </a:prstGeom>
          <a:solidFill>
            <a:srgbClr val="FFFF00"/>
          </a:solidFill>
          <a:ln w="9525">
            <a:noFill/>
            <a:miter lim="800000"/>
            <a:headEnd/>
            <a:tailEnd/>
          </a:ln>
        </p:spPr>
        <p:txBody>
          <a:bodyPr>
            <a:spAutoFit/>
          </a:bodyPr>
          <a:lstStyle/>
          <a:p>
            <a:pPr algn="ctr"/>
            <a:r>
              <a:rPr lang="en-US" sz="2000" b="1">
                <a:solidFill>
                  <a:srgbClr val="404040"/>
                </a:solidFill>
                <a:latin typeface="Merriweather"/>
              </a:rPr>
              <a:t>In an analysis taking the </a:t>
            </a:r>
            <a:r>
              <a:rPr lang="en-US" sz="2000" b="1">
                <a:solidFill>
                  <a:srgbClr val="0000FF"/>
                </a:solidFill>
                <a:latin typeface="Merriweather"/>
              </a:rPr>
              <a:t>second MMR dose into account</a:t>
            </a:r>
            <a:r>
              <a:rPr lang="en-US" sz="2000" b="1">
                <a:solidFill>
                  <a:srgbClr val="C00000"/>
                </a:solidFill>
                <a:latin typeface="Merriweather"/>
              </a:rPr>
              <a:t>, </a:t>
            </a:r>
            <a:endParaRPr lang="tr-TR" sz="2000" b="1">
              <a:solidFill>
                <a:srgbClr val="C00000"/>
              </a:solidFill>
              <a:latin typeface="Merriweather"/>
            </a:endParaRPr>
          </a:p>
          <a:p>
            <a:pPr algn="ctr"/>
            <a:r>
              <a:rPr lang="en-US" sz="2000" b="1">
                <a:solidFill>
                  <a:srgbClr val="C00000"/>
                </a:solidFill>
                <a:latin typeface="Merriweather"/>
              </a:rPr>
              <a:t>there was no evidence of a dose-response </a:t>
            </a:r>
            <a:endParaRPr lang="tr-TR" sz="2000" b="1">
              <a:solidFill>
                <a:srgbClr val="C00000"/>
              </a:solidFill>
              <a:latin typeface="Merriweather"/>
            </a:endParaRPr>
          </a:p>
          <a:p>
            <a:pPr algn="ctr"/>
            <a:r>
              <a:rPr lang="en-US" sz="2000" b="1">
                <a:solidFill>
                  <a:srgbClr val="C00000"/>
                </a:solidFill>
                <a:latin typeface="Merriweather"/>
              </a:rPr>
              <a:t>(increase in aHR per dose, 0.90 [CI, 0.85 to 0.95]). </a:t>
            </a:r>
            <a:endParaRPr lang="tr-TR" sz="2000" b="1">
              <a:solidFill>
                <a:srgbClr val="C00000"/>
              </a:solidFill>
              <a:latin typeface="Calibri" pitchFamily="34" charset="0"/>
            </a:endParaRPr>
          </a:p>
        </p:txBody>
      </p:sp>
      <p:sp>
        <p:nvSpPr>
          <p:cNvPr id="70663" name="6 Dikdörtgen"/>
          <p:cNvSpPr>
            <a:spLocks noChangeArrowheads="1"/>
          </p:cNvSpPr>
          <p:nvPr/>
        </p:nvSpPr>
        <p:spPr bwMode="auto">
          <a:xfrm>
            <a:off x="142875" y="4714875"/>
            <a:ext cx="8715375" cy="642938"/>
          </a:xfrm>
          <a:prstGeom prst="rect">
            <a:avLst/>
          </a:prstGeom>
          <a:solidFill>
            <a:srgbClr val="99F5FF"/>
          </a:solidFill>
          <a:ln w="9525">
            <a:noFill/>
            <a:miter lim="800000"/>
            <a:headEnd/>
            <a:tailEnd/>
          </a:ln>
        </p:spPr>
        <p:txBody>
          <a:bodyPr>
            <a:spAutoFit/>
          </a:bodyPr>
          <a:lstStyle/>
          <a:p>
            <a:pPr algn="ctr"/>
            <a:r>
              <a:rPr lang="tr-TR" b="1">
                <a:solidFill>
                  <a:srgbClr val="0033CC"/>
                </a:solidFill>
              </a:rPr>
              <a:t>KKK aşısı 2. dozu hesaba katılarak yapılan analizde doz-yanıt kanıtı yoktu (doz başına a HR’de artış 0.90 (Güven Aralığı 0.85-0.95).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Numarası Yer Tutucusu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A0880CB-A6E1-4F42-8461-4C4C88F3A5B6}" type="slidenum">
              <a:rPr lang="tr-TR" smtClean="0"/>
              <a:pPr fontAlgn="base">
                <a:spcBef>
                  <a:spcPct val="0"/>
                </a:spcBef>
                <a:spcAft>
                  <a:spcPct val="0"/>
                </a:spcAft>
                <a:defRPr/>
              </a:pPr>
              <a:t>24</a:t>
            </a:fld>
            <a:endParaRPr lang="tr-TR" smtClean="0"/>
          </a:p>
        </p:txBody>
      </p:sp>
      <p:pic>
        <p:nvPicPr>
          <p:cNvPr id="71683" name="Resim 2"/>
          <p:cNvPicPr>
            <a:picLocks noChangeAspect="1"/>
          </p:cNvPicPr>
          <p:nvPr/>
        </p:nvPicPr>
        <p:blipFill>
          <a:blip r:embed="rId2"/>
          <a:srcRect r="12201" b="5179"/>
          <a:stretch>
            <a:fillRect/>
          </a:stretch>
        </p:blipFill>
        <p:spPr bwMode="auto">
          <a:xfrm>
            <a:off x="242887" y="544555"/>
            <a:ext cx="8658225" cy="5256213"/>
          </a:xfrm>
          <a:prstGeom prst="rect">
            <a:avLst/>
          </a:prstGeom>
          <a:noFill/>
          <a:ln w="9525">
            <a:noFill/>
            <a:miter lim="800000"/>
            <a:headEnd/>
            <a:tailEnd/>
          </a:ln>
        </p:spPr>
      </p:pic>
      <p:sp>
        <p:nvSpPr>
          <p:cNvPr id="71684" name="3 Dikdörtgen"/>
          <p:cNvSpPr>
            <a:spLocks noChangeArrowheads="1"/>
          </p:cNvSpPr>
          <p:nvPr/>
        </p:nvSpPr>
        <p:spPr bwMode="auto">
          <a:xfrm>
            <a:off x="4953146" y="1968950"/>
            <a:ext cx="4214812" cy="3831818"/>
          </a:xfrm>
          <a:prstGeom prst="rect">
            <a:avLst/>
          </a:prstGeom>
          <a:solidFill>
            <a:srgbClr val="99F5FF"/>
          </a:solidFill>
          <a:ln w="9525">
            <a:noFill/>
            <a:miter lim="800000"/>
            <a:headEnd/>
            <a:tailEnd/>
          </a:ln>
        </p:spPr>
        <p:txBody>
          <a:bodyPr>
            <a:spAutoFit/>
          </a:bodyPr>
          <a:lstStyle/>
          <a:p>
            <a:pPr>
              <a:lnSpc>
                <a:spcPct val="150000"/>
              </a:lnSpc>
            </a:pPr>
            <a:r>
              <a:rPr lang="tr-TR" b="1" dirty="0"/>
              <a:t>Metil </a:t>
            </a:r>
            <a:r>
              <a:rPr lang="tr-TR" b="1" dirty="0" err="1"/>
              <a:t>civa</a:t>
            </a:r>
            <a:r>
              <a:rPr lang="tr-TR" dirty="0"/>
              <a:t>; </a:t>
            </a:r>
            <a:r>
              <a:rPr lang="tr-TR" b="1" dirty="0"/>
              <a:t>balık, hayvanlar ve insanların besin zincirinde yer alır</a:t>
            </a:r>
            <a:r>
              <a:rPr lang="tr-TR" dirty="0"/>
              <a:t>. Yüksek seviyelerde </a:t>
            </a:r>
            <a:r>
              <a:rPr lang="tr-TR" dirty="0" err="1"/>
              <a:t>nörotoksik</a:t>
            </a:r>
            <a:r>
              <a:rPr lang="tr-TR" dirty="0"/>
              <a:t> olabilir; ancak </a:t>
            </a:r>
            <a:r>
              <a:rPr lang="tr-TR" b="1" dirty="0" err="1">
                <a:solidFill>
                  <a:srgbClr val="0000FF"/>
                </a:solidFill>
              </a:rPr>
              <a:t>timerosal</a:t>
            </a:r>
            <a:r>
              <a:rPr lang="tr-TR" b="1" dirty="0">
                <a:solidFill>
                  <a:srgbClr val="0000FF"/>
                </a:solidFill>
              </a:rPr>
              <a:t> metil </a:t>
            </a:r>
            <a:r>
              <a:rPr lang="tr-TR" b="1" dirty="0" err="1">
                <a:solidFill>
                  <a:srgbClr val="0000FF"/>
                </a:solidFill>
              </a:rPr>
              <a:t>civa</a:t>
            </a:r>
            <a:r>
              <a:rPr lang="tr-TR" b="1" dirty="0">
                <a:solidFill>
                  <a:srgbClr val="0000FF"/>
                </a:solidFill>
              </a:rPr>
              <a:t> değil, etil </a:t>
            </a:r>
            <a:r>
              <a:rPr lang="tr-TR" b="1" dirty="0" err="1">
                <a:solidFill>
                  <a:srgbClr val="0000FF"/>
                </a:solidFill>
              </a:rPr>
              <a:t>civa</a:t>
            </a:r>
            <a:r>
              <a:rPr lang="tr-TR" b="1" dirty="0">
                <a:solidFill>
                  <a:srgbClr val="0000FF"/>
                </a:solidFill>
              </a:rPr>
              <a:t> içerir.</a:t>
            </a:r>
            <a:r>
              <a:rPr lang="tr-TR" dirty="0">
                <a:solidFill>
                  <a:srgbClr val="0000FF"/>
                </a:solidFill>
              </a:rPr>
              <a:t> </a:t>
            </a:r>
            <a:r>
              <a:rPr lang="tr-TR" dirty="0"/>
              <a:t>Etil </a:t>
            </a:r>
            <a:r>
              <a:rPr lang="tr-TR" dirty="0" err="1"/>
              <a:t>civa</a:t>
            </a:r>
            <a:r>
              <a:rPr lang="tr-TR" dirty="0"/>
              <a:t> ve metil </a:t>
            </a:r>
            <a:r>
              <a:rPr lang="tr-TR" dirty="0" err="1"/>
              <a:t>civayı</a:t>
            </a:r>
            <a:r>
              <a:rPr lang="tr-TR" dirty="0"/>
              <a:t> karşılaştıran çalışmalar, etil civanın metil </a:t>
            </a:r>
            <a:r>
              <a:rPr lang="tr-TR" dirty="0" err="1"/>
              <a:t>civadan</a:t>
            </a:r>
            <a:r>
              <a:rPr lang="tr-TR" dirty="0"/>
              <a:t> daha hızlı parçalandığını ve atıldığını göstermiştir. Bu nedenle </a:t>
            </a:r>
            <a:r>
              <a:rPr lang="tr-TR" b="1" dirty="0">
                <a:solidFill>
                  <a:srgbClr val="0000FF"/>
                </a:solidFill>
              </a:rPr>
              <a:t>etil civanın vücutta birikerek zarar verme olasılığı çok daha düşüktür. </a:t>
            </a:r>
          </a:p>
        </p:txBody>
      </p:sp>
      <p:sp>
        <p:nvSpPr>
          <p:cNvPr id="2" name="Dikdörtgen 1"/>
          <p:cNvSpPr/>
          <p:nvPr/>
        </p:nvSpPr>
        <p:spPr>
          <a:xfrm>
            <a:off x="1115616" y="6093296"/>
            <a:ext cx="7820422" cy="584775"/>
          </a:xfrm>
          <a:prstGeom prst="rect">
            <a:avLst/>
          </a:prstGeom>
        </p:spPr>
        <p:txBody>
          <a:bodyPr wrap="square">
            <a:spAutoFit/>
          </a:bodyPr>
          <a:lstStyle/>
          <a:p>
            <a:r>
              <a:rPr lang="tr-TR" sz="1600" dirty="0" smtClean="0">
                <a:latin typeface="Calibri" panose="020F0502020204030204" pitchFamily="34" charset="0"/>
                <a:ea typeface="Calibri" panose="020F0502020204030204" pitchFamily="34" charset="0"/>
                <a:cs typeface="Times New Roman" panose="02020603050405020304" pitchFamily="18" charset="0"/>
              </a:rPr>
              <a:t>(</a:t>
            </a:r>
            <a:r>
              <a:rPr lang="tr-TR" sz="1600" dirty="0" err="1">
                <a:latin typeface="Calibri" panose="020F0502020204030204" pitchFamily="34" charset="0"/>
                <a:ea typeface="Calibri" panose="020F0502020204030204" pitchFamily="34" charset="0"/>
                <a:cs typeface="Times New Roman" panose="02020603050405020304" pitchFamily="18" charset="0"/>
              </a:rPr>
              <a:t>Destefano</a:t>
            </a:r>
            <a:r>
              <a:rPr lang="tr-TR" sz="1600" dirty="0">
                <a:latin typeface="Calibri" panose="020F0502020204030204" pitchFamily="34" charset="0"/>
                <a:ea typeface="Calibri" panose="020F0502020204030204" pitchFamily="34" charset="0"/>
                <a:cs typeface="Times New Roman" panose="02020603050405020304" pitchFamily="18" charset="0"/>
              </a:rPr>
              <a:t> F, </a:t>
            </a:r>
            <a:r>
              <a:rPr lang="tr-TR" sz="1600" dirty="0" err="1">
                <a:latin typeface="Calibri" panose="020F0502020204030204" pitchFamily="34" charset="0"/>
                <a:ea typeface="Calibri" panose="020F0502020204030204" pitchFamily="34" charset="0"/>
                <a:cs typeface="Times New Roman" panose="02020603050405020304" pitchFamily="18" charset="0"/>
              </a:rPr>
              <a:t>Offit</a:t>
            </a:r>
            <a:r>
              <a:rPr lang="tr-TR" sz="1600" dirty="0">
                <a:latin typeface="Calibri" panose="020F0502020204030204" pitchFamily="34" charset="0"/>
                <a:ea typeface="Calibri" panose="020F0502020204030204" pitchFamily="34" charset="0"/>
                <a:cs typeface="Times New Roman" panose="02020603050405020304" pitchFamily="18" charset="0"/>
              </a:rPr>
              <a:t> PA, </a:t>
            </a:r>
            <a:r>
              <a:rPr lang="tr-TR" sz="1600" dirty="0" err="1">
                <a:latin typeface="Calibri" panose="020F0502020204030204" pitchFamily="34" charset="0"/>
                <a:ea typeface="Calibri" panose="020F0502020204030204" pitchFamily="34" charset="0"/>
                <a:cs typeface="Times New Roman" panose="02020603050405020304" pitchFamily="18" charset="0"/>
              </a:rPr>
              <a:t>Fsher</a:t>
            </a:r>
            <a:r>
              <a:rPr lang="tr-TR" sz="1600" dirty="0">
                <a:latin typeface="Calibri" panose="020F0502020204030204" pitchFamily="34" charset="0"/>
                <a:ea typeface="Calibri" panose="020F0502020204030204" pitchFamily="34" charset="0"/>
                <a:cs typeface="Times New Roman" panose="02020603050405020304" pitchFamily="18" charset="0"/>
              </a:rPr>
              <a:t> A. </a:t>
            </a:r>
            <a:r>
              <a:rPr lang="tr-TR" sz="1600" dirty="0" err="1">
                <a:latin typeface="Calibri" panose="020F0502020204030204" pitchFamily="34" charset="0"/>
                <a:ea typeface="Calibri" panose="020F0502020204030204" pitchFamily="34" charset="0"/>
                <a:cs typeface="Times New Roman" panose="02020603050405020304" pitchFamily="18" charset="0"/>
              </a:rPr>
              <a:t>Vaccine</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safety</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Plotkin</a:t>
            </a:r>
            <a:r>
              <a:rPr lang="tr-TR" sz="1600" dirty="0">
                <a:latin typeface="Calibri" panose="020F0502020204030204" pitchFamily="34" charset="0"/>
                <a:ea typeface="Calibri" panose="020F0502020204030204" pitchFamily="34" charset="0"/>
                <a:cs typeface="Times New Roman" panose="02020603050405020304" pitchFamily="18" charset="0"/>
              </a:rPr>
              <a:t> SA, </a:t>
            </a:r>
            <a:r>
              <a:rPr lang="tr-TR" sz="1600" dirty="0" err="1">
                <a:latin typeface="Calibri" panose="020F0502020204030204" pitchFamily="34" charset="0"/>
                <a:ea typeface="Calibri" panose="020F0502020204030204" pitchFamily="34" charset="0"/>
                <a:cs typeface="Times New Roman" panose="02020603050405020304" pitchFamily="18" charset="0"/>
              </a:rPr>
              <a:t>Orenstein</a:t>
            </a:r>
            <a:r>
              <a:rPr lang="tr-TR" sz="1600" dirty="0">
                <a:latin typeface="Calibri" panose="020F0502020204030204" pitchFamily="34" charset="0"/>
                <a:ea typeface="Calibri" panose="020F0502020204030204" pitchFamily="34" charset="0"/>
                <a:cs typeface="Times New Roman" panose="02020603050405020304" pitchFamily="18" charset="0"/>
              </a:rPr>
              <a:t> W, </a:t>
            </a:r>
            <a:r>
              <a:rPr lang="tr-TR" sz="1600" dirty="0" err="1">
                <a:latin typeface="Calibri" panose="020F0502020204030204" pitchFamily="34" charset="0"/>
                <a:ea typeface="Calibri" panose="020F0502020204030204" pitchFamily="34" charset="0"/>
                <a:cs typeface="Times New Roman" panose="02020603050405020304" pitchFamily="18" charset="0"/>
              </a:rPr>
              <a:t>Offit</a:t>
            </a:r>
            <a:r>
              <a:rPr lang="tr-TR" sz="1600" dirty="0">
                <a:latin typeface="Calibri" panose="020F0502020204030204" pitchFamily="34" charset="0"/>
                <a:ea typeface="Calibri" panose="020F0502020204030204" pitchFamily="34" charset="0"/>
                <a:cs typeface="Times New Roman" panose="02020603050405020304" pitchFamily="18" charset="0"/>
              </a:rPr>
              <a:t> PA. (in) </a:t>
            </a:r>
            <a:r>
              <a:rPr lang="tr-TR" sz="1600" dirty="0" err="1">
                <a:latin typeface="Calibri" panose="020F0502020204030204" pitchFamily="34" charset="0"/>
                <a:ea typeface="Calibri" panose="020F0502020204030204" pitchFamily="34" charset="0"/>
                <a:cs typeface="Times New Roman" panose="02020603050405020304" pitchFamily="18" charset="0"/>
              </a:rPr>
              <a:t>Edwards</a:t>
            </a:r>
            <a:r>
              <a:rPr lang="tr-TR" sz="1600" dirty="0">
                <a:latin typeface="Calibri" panose="020F0502020204030204" pitchFamily="34" charset="0"/>
                <a:ea typeface="Calibri" panose="020F0502020204030204" pitchFamily="34" charset="0"/>
                <a:cs typeface="Times New Roman" panose="02020603050405020304" pitchFamily="18" charset="0"/>
              </a:rPr>
              <a:t> KM. </a:t>
            </a:r>
            <a:r>
              <a:rPr lang="tr-TR" sz="1600" dirty="0" err="1">
                <a:latin typeface="Calibri" panose="020F0502020204030204" pitchFamily="34" charset="0"/>
                <a:ea typeface="Calibri" panose="020F0502020204030204" pitchFamily="34" charset="0"/>
                <a:cs typeface="Times New Roman" panose="02020603050405020304" pitchFamily="18" charset="0"/>
              </a:rPr>
              <a:t>Plotkin’s</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Vaccines</a:t>
            </a:r>
            <a:r>
              <a:rPr lang="tr-TR" sz="1600" dirty="0">
                <a:latin typeface="Calibri" panose="020F0502020204030204" pitchFamily="34" charset="0"/>
                <a:ea typeface="Calibri" panose="020F0502020204030204" pitchFamily="34" charset="0"/>
                <a:cs typeface="Times New Roman" panose="02020603050405020304" pitchFamily="18" charset="0"/>
              </a:rPr>
              <a:t>, 7th Edition, 2018, s.1591</a:t>
            </a:r>
            <a:r>
              <a:rPr lang="tr-TR" sz="1600" dirty="0" smtClean="0">
                <a:latin typeface="Calibri" panose="020F0502020204030204" pitchFamily="34" charset="0"/>
                <a:ea typeface="Calibri" panose="020F0502020204030204" pitchFamily="34" charset="0"/>
                <a:cs typeface="Times New Roman" panose="02020603050405020304" pitchFamily="18" charset="0"/>
              </a:rPr>
              <a:t>), s.1594</a:t>
            </a:r>
            <a:endParaRPr lang="tr-T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Numarası Yer Tutucusu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A482504-6EEA-4BD1-94A1-B78D54AE7165}" type="slidenum">
              <a:rPr lang="tr-TR" smtClean="0"/>
              <a:pPr fontAlgn="base">
                <a:spcBef>
                  <a:spcPct val="0"/>
                </a:spcBef>
                <a:spcAft>
                  <a:spcPct val="0"/>
                </a:spcAft>
                <a:defRPr/>
              </a:pPr>
              <a:t>25</a:t>
            </a:fld>
            <a:endParaRPr lang="tr-TR" smtClean="0"/>
          </a:p>
        </p:txBody>
      </p:sp>
      <p:pic>
        <p:nvPicPr>
          <p:cNvPr id="72707" name="Resim 2"/>
          <p:cNvPicPr>
            <a:picLocks noChangeAspect="1"/>
          </p:cNvPicPr>
          <p:nvPr/>
        </p:nvPicPr>
        <p:blipFill>
          <a:blip r:embed="rId2"/>
          <a:srcRect r="12201" b="5179"/>
          <a:stretch>
            <a:fillRect/>
          </a:stretch>
        </p:blipFill>
        <p:spPr bwMode="auto">
          <a:xfrm>
            <a:off x="256109" y="551673"/>
            <a:ext cx="8658225" cy="5256213"/>
          </a:xfrm>
          <a:prstGeom prst="rect">
            <a:avLst/>
          </a:prstGeom>
          <a:noFill/>
          <a:ln w="9525">
            <a:noFill/>
            <a:miter lim="800000"/>
            <a:headEnd/>
            <a:tailEnd/>
          </a:ln>
        </p:spPr>
      </p:pic>
      <p:sp>
        <p:nvSpPr>
          <p:cNvPr id="72708" name="3 Dikdörtgen"/>
          <p:cNvSpPr>
            <a:spLocks noChangeArrowheads="1"/>
          </p:cNvSpPr>
          <p:nvPr/>
        </p:nvSpPr>
        <p:spPr bwMode="auto">
          <a:xfrm>
            <a:off x="4910166" y="1943071"/>
            <a:ext cx="4214812" cy="3832225"/>
          </a:xfrm>
          <a:prstGeom prst="rect">
            <a:avLst/>
          </a:prstGeom>
          <a:solidFill>
            <a:srgbClr val="99F5FF"/>
          </a:solidFill>
          <a:ln w="9525">
            <a:noFill/>
            <a:miter lim="800000"/>
            <a:headEnd/>
            <a:tailEnd/>
          </a:ln>
        </p:spPr>
        <p:txBody>
          <a:bodyPr>
            <a:spAutoFit/>
          </a:bodyPr>
          <a:lstStyle/>
          <a:p>
            <a:pPr>
              <a:lnSpc>
                <a:spcPct val="150000"/>
              </a:lnSpc>
            </a:pPr>
            <a:r>
              <a:rPr lang="tr-TR" dirty="0"/>
              <a:t>Halk sağlığı yetkilileri, 6 aya kadar olan bebeklerin, aşılar ile 187.5 </a:t>
            </a:r>
            <a:r>
              <a:rPr lang="tr-TR" dirty="0" err="1"/>
              <a:t>μg</a:t>
            </a:r>
            <a:r>
              <a:rPr lang="tr-TR" dirty="0"/>
              <a:t> </a:t>
            </a:r>
            <a:r>
              <a:rPr lang="tr-TR" b="1" dirty="0"/>
              <a:t>etil</a:t>
            </a:r>
            <a:r>
              <a:rPr lang="tr-TR" dirty="0"/>
              <a:t> </a:t>
            </a:r>
            <a:r>
              <a:rPr lang="tr-TR" dirty="0" err="1"/>
              <a:t>civa</a:t>
            </a:r>
            <a:r>
              <a:rPr lang="tr-TR" dirty="0"/>
              <a:t> (</a:t>
            </a:r>
            <a:r>
              <a:rPr lang="tr-TR" dirty="0" err="1"/>
              <a:t>timerosal</a:t>
            </a:r>
            <a:r>
              <a:rPr lang="tr-TR" dirty="0"/>
              <a:t>) alabildiğini saptanmıştır, ki bu düzey </a:t>
            </a:r>
            <a:r>
              <a:rPr lang="tr-TR" b="1" dirty="0"/>
              <a:t>metil</a:t>
            </a:r>
            <a:r>
              <a:rPr lang="tr-TR" dirty="0"/>
              <a:t> </a:t>
            </a:r>
            <a:r>
              <a:rPr lang="tr-TR" dirty="0" err="1"/>
              <a:t>civa</a:t>
            </a:r>
            <a:r>
              <a:rPr lang="tr-TR" dirty="0"/>
              <a:t> için Çevre Koruma Ajansı tarafından önerilen güvenli düzeyi aşmaktadır; fakat </a:t>
            </a:r>
            <a:r>
              <a:rPr lang="tr-TR" b="1" dirty="0"/>
              <a:t>FDA ya da </a:t>
            </a:r>
            <a:r>
              <a:rPr lang="tr-TR" b="1" dirty="0" err="1"/>
              <a:t>Toksik</a:t>
            </a:r>
            <a:r>
              <a:rPr lang="tr-TR" b="1" dirty="0"/>
              <a:t> Madde Hastalık Kayıt Ajansı tarafınca önerilen düzeyleri aşmamaktadır.</a:t>
            </a:r>
          </a:p>
        </p:txBody>
      </p:sp>
      <p:sp>
        <p:nvSpPr>
          <p:cNvPr id="5" name="Dikdörtgen 4"/>
          <p:cNvSpPr/>
          <p:nvPr/>
        </p:nvSpPr>
        <p:spPr>
          <a:xfrm>
            <a:off x="1115616" y="6093296"/>
            <a:ext cx="7820422" cy="584775"/>
          </a:xfrm>
          <a:prstGeom prst="rect">
            <a:avLst/>
          </a:prstGeom>
        </p:spPr>
        <p:txBody>
          <a:bodyPr wrap="square">
            <a:spAutoFit/>
          </a:bodyPr>
          <a:lstStyle/>
          <a:p>
            <a:r>
              <a:rPr lang="tr-TR" sz="1600" dirty="0" smtClean="0">
                <a:latin typeface="Calibri" panose="020F0502020204030204" pitchFamily="34" charset="0"/>
                <a:ea typeface="Calibri" panose="020F0502020204030204" pitchFamily="34" charset="0"/>
                <a:cs typeface="Times New Roman" panose="02020603050405020304" pitchFamily="18" charset="0"/>
              </a:rPr>
              <a:t>(</a:t>
            </a:r>
            <a:r>
              <a:rPr lang="tr-TR" sz="1600" dirty="0" err="1">
                <a:latin typeface="Calibri" panose="020F0502020204030204" pitchFamily="34" charset="0"/>
                <a:ea typeface="Calibri" panose="020F0502020204030204" pitchFamily="34" charset="0"/>
                <a:cs typeface="Times New Roman" panose="02020603050405020304" pitchFamily="18" charset="0"/>
              </a:rPr>
              <a:t>Destefano</a:t>
            </a:r>
            <a:r>
              <a:rPr lang="tr-TR" sz="1600" dirty="0">
                <a:latin typeface="Calibri" panose="020F0502020204030204" pitchFamily="34" charset="0"/>
                <a:ea typeface="Calibri" panose="020F0502020204030204" pitchFamily="34" charset="0"/>
                <a:cs typeface="Times New Roman" panose="02020603050405020304" pitchFamily="18" charset="0"/>
              </a:rPr>
              <a:t> F, </a:t>
            </a:r>
            <a:r>
              <a:rPr lang="tr-TR" sz="1600" dirty="0" err="1">
                <a:latin typeface="Calibri" panose="020F0502020204030204" pitchFamily="34" charset="0"/>
                <a:ea typeface="Calibri" panose="020F0502020204030204" pitchFamily="34" charset="0"/>
                <a:cs typeface="Times New Roman" panose="02020603050405020304" pitchFamily="18" charset="0"/>
              </a:rPr>
              <a:t>Offit</a:t>
            </a:r>
            <a:r>
              <a:rPr lang="tr-TR" sz="1600" dirty="0">
                <a:latin typeface="Calibri" panose="020F0502020204030204" pitchFamily="34" charset="0"/>
                <a:ea typeface="Calibri" panose="020F0502020204030204" pitchFamily="34" charset="0"/>
                <a:cs typeface="Times New Roman" panose="02020603050405020304" pitchFamily="18" charset="0"/>
              </a:rPr>
              <a:t> PA, </a:t>
            </a:r>
            <a:r>
              <a:rPr lang="tr-TR" sz="1600" dirty="0" err="1">
                <a:latin typeface="Calibri" panose="020F0502020204030204" pitchFamily="34" charset="0"/>
                <a:ea typeface="Calibri" panose="020F0502020204030204" pitchFamily="34" charset="0"/>
                <a:cs typeface="Times New Roman" panose="02020603050405020304" pitchFamily="18" charset="0"/>
              </a:rPr>
              <a:t>Fsher</a:t>
            </a:r>
            <a:r>
              <a:rPr lang="tr-TR" sz="1600" dirty="0">
                <a:latin typeface="Calibri" panose="020F0502020204030204" pitchFamily="34" charset="0"/>
                <a:ea typeface="Calibri" panose="020F0502020204030204" pitchFamily="34" charset="0"/>
                <a:cs typeface="Times New Roman" panose="02020603050405020304" pitchFamily="18" charset="0"/>
              </a:rPr>
              <a:t> A. </a:t>
            </a:r>
            <a:r>
              <a:rPr lang="tr-TR" sz="1600" dirty="0" err="1">
                <a:latin typeface="Calibri" panose="020F0502020204030204" pitchFamily="34" charset="0"/>
                <a:ea typeface="Calibri" panose="020F0502020204030204" pitchFamily="34" charset="0"/>
                <a:cs typeface="Times New Roman" panose="02020603050405020304" pitchFamily="18" charset="0"/>
              </a:rPr>
              <a:t>Vaccine</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safety</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Plotkin</a:t>
            </a:r>
            <a:r>
              <a:rPr lang="tr-TR" sz="1600" dirty="0">
                <a:latin typeface="Calibri" panose="020F0502020204030204" pitchFamily="34" charset="0"/>
                <a:ea typeface="Calibri" panose="020F0502020204030204" pitchFamily="34" charset="0"/>
                <a:cs typeface="Times New Roman" panose="02020603050405020304" pitchFamily="18" charset="0"/>
              </a:rPr>
              <a:t> SA, </a:t>
            </a:r>
            <a:r>
              <a:rPr lang="tr-TR" sz="1600" dirty="0" err="1">
                <a:latin typeface="Calibri" panose="020F0502020204030204" pitchFamily="34" charset="0"/>
                <a:ea typeface="Calibri" panose="020F0502020204030204" pitchFamily="34" charset="0"/>
                <a:cs typeface="Times New Roman" panose="02020603050405020304" pitchFamily="18" charset="0"/>
              </a:rPr>
              <a:t>Orenstein</a:t>
            </a:r>
            <a:r>
              <a:rPr lang="tr-TR" sz="1600" dirty="0">
                <a:latin typeface="Calibri" panose="020F0502020204030204" pitchFamily="34" charset="0"/>
                <a:ea typeface="Calibri" panose="020F0502020204030204" pitchFamily="34" charset="0"/>
                <a:cs typeface="Times New Roman" panose="02020603050405020304" pitchFamily="18" charset="0"/>
              </a:rPr>
              <a:t> W, </a:t>
            </a:r>
            <a:r>
              <a:rPr lang="tr-TR" sz="1600" dirty="0" err="1">
                <a:latin typeface="Calibri" panose="020F0502020204030204" pitchFamily="34" charset="0"/>
                <a:ea typeface="Calibri" panose="020F0502020204030204" pitchFamily="34" charset="0"/>
                <a:cs typeface="Times New Roman" panose="02020603050405020304" pitchFamily="18" charset="0"/>
              </a:rPr>
              <a:t>Offit</a:t>
            </a:r>
            <a:r>
              <a:rPr lang="tr-TR" sz="1600" dirty="0">
                <a:latin typeface="Calibri" panose="020F0502020204030204" pitchFamily="34" charset="0"/>
                <a:ea typeface="Calibri" panose="020F0502020204030204" pitchFamily="34" charset="0"/>
                <a:cs typeface="Times New Roman" panose="02020603050405020304" pitchFamily="18" charset="0"/>
              </a:rPr>
              <a:t> PA. (in) </a:t>
            </a:r>
            <a:r>
              <a:rPr lang="tr-TR" sz="1600" dirty="0" err="1">
                <a:latin typeface="Calibri" panose="020F0502020204030204" pitchFamily="34" charset="0"/>
                <a:ea typeface="Calibri" panose="020F0502020204030204" pitchFamily="34" charset="0"/>
                <a:cs typeface="Times New Roman" panose="02020603050405020304" pitchFamily="18" charset="0"/>
              </a:rPr>
              <a:t>Edwards</a:t>
            </a:r>
            <a:r>
              <a:rPr lang="tr-TR" sz="1600" dirty="0">
                <a:latin typeface="Calibri" panose="020F0502020204030204" pitchFamily="34" charset="0"/>
                <a:ea typeface="Calibri" panose="020F0502020204030204" pitchFamily="34" charset="0"/>
                <a:cs typeface="Times New Roman" panose="02020603050405020304" pitchFamily="18" charset="0"/>
              </a:rPr>
              <a:t> KM. </a:t>
            </a:r>
            <a:r>
              <a:rPr lang="tr-TR" sz="1600" dirty="0" err="1">
                <a:latin typeface="Calibri" panose="020F0502020204030204" pitchFamily="34" charset="0"/>
                <a:ea typeface="Calibri" panose="020F0502020204030204" pitchFamily="34" charset="0"/>
                <a:cs typeface="Times New Roman" panose="02020603050405020304" pitchFamily="18" charset="0"/>
              </a:rPr>
              <a:t>Plotkin’s</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Vaccines</a:t>
            </a:r>
            <a:r>
              <a:rPr lang="tr-TR" sz="1600" dirty="0">
                <a:latin typeface="Calibri" panose="020F0502020204030204" pitchFamily="34" charset="0"/>
                <a:ea typeface="Calibri" panose="020F0502020204030204" pitchFamily="34" charset="0"/>
                <a:cs typeface="Times New Roman" panose="02020603050405020304" pitchFamily="18" charset="0"/>
              </a:rPr>
              <a:t>, 7th Edition, 2018, s.1591</a:t>
            </a:r>
            <a:r>
              <a:rPr lang="tr-TR" sz="1600" dirty="0" smtClean="0">
                <a:latin typeface="Calibri" panose="020F0502020204030204" pitchFamily="34" charset="0"/>
                <a:ea typeface="Calibri" panose="020F0502020204030204" pitchFamily="34" charset="0"/>
                <a:cs typeface="Times New Roman" panose="02020603050405020304" pitchFamily="18" charset="0"/>
              </a:rPr>
              <a:t>), s.1594</a:t>
            </a:r>
            <a:endParaRPr lang="tr-TR"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Numarası Yer Tutucusu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AAC9DBD-319D-4CD3-A859-BE13258CA734}" type="slidenum">
              <a:rPr lang="tr-TR" smtClean="0"/>
              <a:pPr fontAlgn="base">
                <a:spcBef>
                  <a:spcPct val="0"/>
                </a:spcBef>
                <a:spcAft>
                  <a:spcPct val="0"/>
                </a:spcAft>
                <a:defRPr/>
              </a:pPr>
              <a:t>26</a:t>
            </a:fld>
            <a:endParaRPr lang="tr-TR" smtClean="0"/>
          </a:p>
        </p:txBody>
      </p:sp>
      <p:pic>
        <p:nvPicPr>
          <p:cNvPr id="73731" name="Resim 2"/>
          <p:cNvPicPr>
            <a:picLocks noChangeAspect="1"/>
          </p:cNvPicPr>
          <p:nvPr/>
        </p:nvPicPr>
        <p:blipFill>
          <a:blip r:embed="rId2"/>
          <a:srcRect r="12201" b="5179"/>
          <a:stretch>
            <a:fillRect/>
          </a:stretch>
        </p:blipFill>
        <p:spPr bwMode="auto">
          <a:xfrm>
            <a:off x="277813" y="368300"/>
            <a:ext cx="8658225" cy="5256213"/>
          </a:xfrm>
          <a:prstGeom prst="rect">
            <a:avLst/>
          </a:prstGeom>
          <a:noFill/>
          <a:ln w="9525">
            <a:noFill/>
            <a:miter lim="800000"/>
            <a:headEnd/>
            <a:tailEnd/>
          </a:ln>
        </p:spPr>
      </p:pic>
      <p:sp>
        <p:nvSpPr>
          <p:cNvPr id="73732" name="3 Dikdörtgen"/>
          <p:cNvSpPr>
            <a:spLocks noChangeArrowheads="1"/>
          </p:cNvSpPr>
          <p:nvPr/>
        </p:nvSpPr>
        <p:spPr bwMode="auto">
          <a:xfrm>
            <a:off x="467544" y="1655632"/>
            <a:ext cx="4429155" cy="4339650"/>
          </a:xfrm>
          <a:prstGeom prst="rect">
            <a:avLst/>
          </a:prstGeom>
          <a:solidFill>
            <a:srgbClr val="99F5FF"/>
          </a:solidFill>
          <a:ln w="9525">
            <a:noFill/>
            <a:miter lim="800000"/>
            <a:headEnd/>
            <a:tailEnd/>
          </a:ln>
        </p:spPr>
        <p:txBody>
          <a:bodyPr wrap="square">
            <a:spAutoFit/>
          </a:bodyPr>
          <a:lstStyle/>
          <a:p>
            <a:pPr>
              <a:lnSpc>
                <a:spcPct val="150000"/>
              </a:lnSpc>
            </a:pPr>
            <a:r>
              <a:rPr lang="tr-TR" sz="2300" b="1" dirty="0" err="1">
                <a:solidFill>
                  <a:srgbClr val="FF0000"/>
                </a:solidFill>
              </a:rPr>
              <a:t>Aluminyum</a:t>
            </a:r>
            <a:r>
              <a:rPr lang="tr-TR" sz="2300" b="1" dirty="0">
                <a:solidFill>
                  <a:srgbClr val="FF0000"/>
                </a:solidFill>
              </a:rPr>
              <a:t> tuzları, </a:t>
            </a:r>
            <a:r>
              <a:rPr lang="tr-TR" sz="2300" dirty="0"/>
              <a:t>aşıda </a:t>
            </a:r>
            <a:r>
              <a:rPr lang="tr-TR" sz="2300" dirty="0" err="1"/>
              <a:t>adjuvan</a:t>
            </a:r>
            <a:r>
              <a:rPr lang="tr-TR" sz="2300" dirty="0"/>
              <a:t> olarak </a:t>
            </a:r>
            <a:r>
              <a:rPr lang="tr-TR" sz="2300" b="1" dirty="0">
                <a:solidFill>
                  <a:srgbClr val="0000FF"/>
                </a:solidFill>
              </a:rPr>
              <a:t>1930’lardan beri güvenli şekilde kullanılmaktadır. </a:t>
            </a:r>
            <a:r>
              <a:rPr lang="tr-TR" sz="2300" dirty="0"/>
              <a:t>Araştırmalar, </a:t>
            </a:r>
            <a:r>
              <a:rPr lang="tr-TR" sz="2300" dirty="0" err="1"/>
              <a:t>Aluminyum</a:t>
            </a:r>
            <a:r>
              <a:rPr lang="tr-TR" sz="2300" dirty="0"/>
              <a:t> içeren aşılar ile </a:t>
            </a:r>
            <a:r>
              <a:rPr lang="tr-TR" sz="2300" dirty="0" err="1"/>
              <a:t>bağışıklanan</a:t>
            </a:r>
            <a:r>
              <a:rPr lang="tr-TR" sz="2300" dirty="0"/>
              <a:t> çocukların </a:t>
            </a:r>
            <a:r>
              <a:rPr lang="tr-TR" sz="2300" b="1" dirty="0"/>
              <a:t>serumundaki </a:t>
            </a:r>
            <a:r>
              <a:rPr lang="tr-TR" sz="2300" b="1" dirty="0" err="1"/>
              <a:t>Aluminyum</a:t>
            </a:r>
            <a:r>
              <a:rPr lang="tr-TR" sz="2300" b="1" dirty="0"/>
              <a:t> düzeyinin, </a:t>
            </a:r>
            <a:r>
              <a:rPr lang="tr-TR" sz="2300" b="1" dirty="0" err="1"/>
              <a:t>toksik</a:t>
            </a:r>
            <a:r>
              <a:rPr lang="tr-TR" sz="2300" b="1" dirty="0"/>
              <a:t> düzeyin çok altında olduğunu göstermiştir</a:t>
            </a:r>
            <a:r>
              <a:rPr lang="tr-TR" sz="2300" dirty="0"/>
              <a:t>.</a:t>
            </a:r>
          </a:p>
        </p:txBody>
      </p:sp>
      <p:pic>
        <p:nvPicPr>
          <p:cNvPr id="2" name="Resim 1"/>
          <p:cNvPicPr>
            <a:picLocks noChangeAspect="1"/>
          </p:cNvPicPr>
          <p:nvPr/>
        </p:nvPicPr>
        <p:blipFill>
          <a:blip r:embed="rId3"/>
          <a:stretch>
            <a:fillRect/>
          </a:stretch>
        </p:blipFill>
        <p:spPr>
          <a:xfrm>
            <a:off x="680760" y="6042968"/>
            <a:ext cx="7852329" cy="67671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en-US" dirty="0" err="1" smtClean="0">
                <a:solidFill>
                  <a:srgbClr val="C00000"/>
                </a:solidFill>
              </a:rPr>
              <a:t>Aşı</a:t>
            </a:r>
            <a:r>
              <a:rPr lang="tr-TR" dirty="0" smtClean="0">
                <a:solidFill>
                  <a:srgbClr val="C00000"/>
                </a:solidFill>
              </a:rPr>
              <a:t> Karşıtlığı</a:t>
            </a:r>
            <a:r>
              <a:rPr lang="en-US" dirty="0" smtClean="0">
                <a:solidFill>
                  <a:srgbClr val="C00000"/>
                </a:solidFill>
              </a:rPr>
              <a:t> </a:t>
            </a:r>
            <a:r>
              <a:rPr lang="en-US" dirty="0" err="1" smtClean="0">
                <a:solidFill>
                  <a:srgbClr val="C00000"/>
                </a:solidFill>
              </a:rPr>
              <a:t>ve</a:t>
            </a:r>
            <a:r>
              <a:rPr lang="en-US" dirty="0" smtClean="0">
                <a:solidFill>
                  <a:srgbClr val="C00000"/>
                </a:solidFill>
              </a:rPr>
              <a:t> </a:t>
            </a:r>
            <a:r>
              <a:rPr lang="en-US" dirty="0" err="1" smtClean="0">
                <a:solidFill>
                  <a:srgbClr val="C00000"/>
                </a:solidFill>
              </a:rPr>
              <a:t>Otizm</a:t>
            </a:r>
            <a:r>
              <a:rPr lang="tr-TR" dirty="0" smtClean="0">
                <a:solidFill>
                  <a:srgbClr val="C00000"/>
                </a:solidFill>
              </a:rPr>
              <a:t/>
            </a:r>
            <a:br>
              <a:rPr lang="tr-TR" dirty="0" smtClean="0">
                <a:solidFill>
                  <a:srgbClr val="C00000"/>
                </a:solidFill>
              </a:rPr>
            </a:br>
            <a:endParaRPr lang="tr-TR" dirty="0">
              <a:solidFill>
                <a:srgbClr val="C00000"/>
              </a:solidFill>
            </a:endParaRPr>
          </a:p>
        </p:txBody>
      </p:sp>
      <p:sp>
        <p:nvSpPr>
          <p:cNvPr id="74755" name="2 İçerik Yer Tutucusu"/>
          <p:cNvSpPr>
            <a:spLocks noGrp="1"/>
          </p:cNvSpPr>
          <p:nvPr>
            <p:ph idx="1"/>
          </p:nvPr>
        </p:nvSpPr>
        <p:spPr/>
        <p:txBody>
          <a:bodyPr/>
          <a:lstStyle/>
          <a:p>
            <a:pPr eaLnBrk="1" hangingPunct="1"/>
            <a:r>
              <a:rPr lang="en-US" b="1" dirty="0" err="1" smtClean="0">
                <a:solidFill>
                  <a:srgbClr val="0000FF"/>
                </a:solidFill>
              </a:rPr>
              <a:t>Aşıların</a:t>
            </a:r>
            <a:r>
              <a:rPr lang="en-US" b="1" dirty="0" smtClean="0">
                <a:solidFill>
                  <a:srgbClr val="0000FF"/>
                </a:solidFill>
              </a:rPr>
              <a:t> </a:t>
            </a:r>
            <a:r>
              <a:rPr lang="en-US" b="1" dirty="0" err="1" smtClean="0">
                <a:solidFill>
                  <a:srgbClr val="0000FF"/>
                </a:solidFill>
              </a:rPr>
              <a:t>artık</a:t>
            </a:r>
            <a:r>
              <a:rPr lang="en-US" b="1" dirty="0" smtClean="0">
                <a:solidFill>
                  <a:srgbClr val="0000FF"/>
                </a:solidFill>
              </a:rPr>
              <a:t> t</a:t>
            </a:r>
            <a:r>
              <a:rPr lang="tr-TR" b="1" dirty="0" smtClean="0">
                <a:solidFill>
                  <a:srgbClr val="0000FF"/>
                </a:solidFill>
              </a:rPr>
              <a:t>h</a:t>
            </a:r>
            <a:r>
              <a:rPr lang="en-US" b="1" dirty="0" err="1" smtClean="0">
                <a:solidFill>
                  <a:srgbClr val="0000FF"/>
                </a:solidFill>
              </a:rPr>
              <a:t>imer</a:t>
            </a:r>
            <a:r>
              <a:rPr lang="tr-TR" b="1" dirty="0" smtClean="0">
                <a:solidFill>
                  <a:srgbClr val="0000FF"/>
                </a:solidFill>
              </a:rPr>
              <a:t>o</a:t>
            </a:r>
            <a:r>
              <a:rPr lang="en-US" b="1" dirty="0" err="1" smtClean="0">
                <a:solidFill>
                  <a:srgbClr val="0000FF"/>
                </a:solidFill>
              </a:rPr>
              <a:t>salsiz</a:t>
            </a:r>
            <a:r>
              <a:rPr lang="en-US" b="1" dirty="0" smtClean="0">
                <a:solidFill>
                  <a:srgbClr val="0000FF"/>
                </a:solidFill>
              </a:rPr>
              <a:t> </a:t>
            </a:r>
            <a:r>
              <a:rPr lang="en-US" b="1" dirty="0" err="1" smtClean="0">
                <a:solidFill>
                  <a:srgbClr val="0000FF"/>
                </a:solidFill>
              </a:rPr>
              <a:t>olmasına</a:t>
            </a:r>
            <a:r>
              <a:rPr lang="en-US" b="1" dirty="0" smtClean="0">
                <a:solidFill>
                  <a:srgbClr val="0000FF"/>
                </a:solidFill>
              </a:rPr>
              <a:t> </a:t>
            </a:r>
            <a:r>
              <a:rPr lang="en-US" b="1" dirty="0" err="1" smtClean="0">
                <a:solidFill>
                  <a:srgbClr val="0000FF"/>
                </a:solidFill>
              </a:rPr>
              <a:t>karşın</a:t>
            </a:r>
            <a:r>
              <a:rPr lang="en-US" b="1" dirty="0" smtClean="0">
                <a:solidFill>
                  <a:srgbClr val="0000FF"/>
                </a:solidFill>
              </a:rPr>
              <a:t>,</a:t>
            </a:r>
            <a:r>
              <a:rPr lang="tr-TR" b="1" dirty="0" smtClean="0">
                <a:solidFill>
                  <a:srgbClr val="0000FF"/>
                </a:solidFill>
              </a:rPr>
              <a:t> </a:t>
            </a:r>
            <a:r>
              <a:rPr lang="en-US" b="1" dirty="0" smtClean="0">
                <a:solidFill>
                  <a:srgbClr val="0000FF"/>
                </a:solidFill>
              </a:rPr>
              <a:t>ABD </a:t>
            </a:r>
            <a:r>
              <a:rPr lang="en-US" b="1" dirty="0" err="1" smtClean="0">
                <a:solidFill>
                  <a:srgbClr val="0000FF"/>
                </a:solidFill>
              </a:rPr>
              <a:t>ve</a:t>
            </a:r>
            <a:r>
              <a:rPr lang="en-US" b="1" dirty="0" smtClean="0">
                <a:solidFill>
                  <a:srgbClr val="0000FF"/>
                </a:solidFill>
              </a:rPr>
              <a:t> </a:t>
            </a:r>
            <a:r>
              <a:rPr lang="en-US" b="1" dirty="0" err="1" smtClean="0">
                <a:solidFill>
                  <a:srgbClr val="0000FF"/>
                </a:solidFill>
              </a:rPr>
              <a:t>Avrupa’da</a:t>
            </a:r>
            <a:r>
              <a:rPr lang="en-US" b="1" dirty="0" smtClean="0">
                <a:solidFill>
                  <a:srgbClr val="0000FF"/>
                </a:solidFill>
              </a:rPr>
              <a:t> </a:t>
            </a:r>
            <a:r>
              <a:rPr lang="en-US" b="1" dirty="0" err="1" smtClean="0">
                <a:solidFill>
                  <a:srgbClr val="0000FF"/>
                </a:solidFill>
              </a:rPr>
              <a:t>otizm</a:t>
            </a:r>
            <a:r>
              <a:rPr lang="en-US" b="1" dirty="0" smtClean="0">
                <a:solidFill>
                  <a:srgbClr val="0000FF"/>
                </a:solidFill>
              </a:rPr>
              <a:t> </a:t>
            </a:r>
            <a:r>
              <a:rPr lang="en-US" b="1" dirty="0" err="1" smtClean="0">
                <a:solidFill>
                  <a:srgbClr val="0000FF"/>
                </a:solidFill>
              </a:rPr>
              <a:t>sıklığı</a:t>
            </a:r>
            <a:r>
              <a:rPr lang="en-US" b="1" dirty="0" smtClean="0">
                <a:solidFill>
                  <a:srgbClr val="0000FF"/>
                </a:solidFill>
              </a:rPr>
              <a:t> </a:t>
            </a:r>
            <a:r>
              <a:rPr lang="en-US" b="1" dirty="0" err="1" smtClean="0">
                <a:solidFill>
                  <a:srgbClr val="0000FF"/>
                </a:solidFill>
              </a:rPr>
              <a:t>artıyor</a:t>
            </a:r>
            <a:endParaRPr lang="tr-TR" b="1" dirty="0" smtClean="0">
              <a:solidFill>
                <a:srgbClr val="0000FF"/>
              </a:solidFill>
            </a:endParaRPr>
          </a:p>
          <a:p>
            <a:pPr eaLnBrk="1" hangingPunct="1"/>
            <a:r>
              <a:rPr lang="en-US" dirty="0" err="1" smtClean="0"/>
              <a:t>Aşı</a:t>
            </a:r>
            <a:r>
              <a:rPr lang="en-US" dirty="0" smtClean="0"/>
              <a:t> </a:t>
            </a:r>
            <a:r>
              <a:rPr lang="en-US" dirty="0" err="1" smtClean="0"/>
              <a:t>yoluyla</a:t>
            </a:r>
            <a:r>
              <a:rPr lang="en-US" dirty="0" smtClean="0"/>
              <a:t> t</a:t>
            </a:r>
            <a:r>
              <a:rPr lang="tr-TR" dirty="0" err="1" smtClean="0"/>
              <a:t>him</a:t>
            </a:r>
            <a:r>
              <a:rPr lang="en-US" dirty="0" err="1" smtClean="0"/>
              <a:t>er</a:t>
            </a:r>
            <a:r>
              <a:rPr lang="tr-TR" dirty="0" smtClean="0"/>
              <a:t>o</a:t>
            </a:r>
            <a:r>
              <a:rPr lang="en-US" dirty="0" err="1" smtClean="0"/>
              <a:t>sal</a:t>
            </a:r>
            <a:r>
              <a:rPr lang="en-US" dirty="0" smtClean="0"/>
              <a:t> </a:t>
            </a:r>
            <a:r>
              <a:rPr lang="en-US" dirty="0" err="1" smtClean="0"/>
              <a:t>alınması</a:t>
            </a:r>
            <a:r>
              <a:rPr lang="en-US" dirty="0" smtClean="0"/>
              <a:t> </a:t>
            </a:r>
            <a:r>
              <a:rPr lang="en-US" dirty="0" err="1" smtClean="0"/>
              <a:t>insan</a:t>
            </a:r>
            <a:r>
              <a:rPr lang="en-US" dirty="0" smtClean="0"/>
              <a:t> </a:t>
            </a:r>
            <a:r>
              <a:rPr lang="en-US" dirty="0" err="1" smtClean="0"/>
              <a:t>sağlığı</a:t>
            </a:r>
            <a:r>
              <a:rPr lang="en-US" dirty="0" smtClean="0"/>
              <a:t> </a:t>
            </a:r>
            <a:r>
              <a:rPr lang="en-US" dirty="0" err="1" smtClean="0"/>
              <a:t>için</a:t>
            </a:r>
            <a:r>
              <a:rPr lang="en-US" dirty="0" smtClean="0"/>
              <a:t> </a:t>
            </a:r>
            <a:r>
              <a:rPr lang="en-US" dirty="0" err="1" smtClean="0"/>
              <a:t>zararlı</a:t>
            </a:r>
            <a:r>
              <a:rPr lang="en-US" dirty="0" smtClean="0"/>
              <a:t> </a:t>
            </a:r>
            <a:r>
              <a:rPr lang="en-US" dirty="0" err="1" smtClean="0"/>
              <a:t>değildir</a:t>
            </a:r>
            <a:r>
              <a:rPr lang="en-US" dirty="0" smtClean="0"/>
              <a:t>.</a:t>
            </a:r>
            <a:endParaRPr lang="tr-TR" dirty="0" smtClean="0"/>
          </a:p>
          <a:p>
            <a:pPr eaLnBrk="1" hangingPunct="1">
              <a:buFont typeface="Georgia" pitchFamily="18" charset="0"/>
              <a:buNone/>
            </a:pPr>
            <a:r>
              <a:rPr lang="en-US" sz="2200" dirty="0" smtClean="0"/>
              <a:t> </a:t>
            </a:r>
            <a:endParaRPr lang="tr-TR" sz="2200" dirty="0" smtClean="0"/>
          </a:p>
          <a:p>
            <a:pPr algn="r" eaLnBrk="1" hangingPunct="1">
              <a:buFont typeface="Georgia" pitchFamily="18" charset="0"/>
              <a:buNone/>
            </a:pPr>
            <a:r>
              <a:rPr lang="en-US" sz="2200" b="1" dirty="0" smtClean="0"/>
              <a:t>Global Advisory Committee on Vaccine Safety WHO</a:t>
            </a:r>
            <a:endParaRPr lang="tr-TR" sz="2200" dirty="0" smtClean="0"/>
          </a:p>
          <a:p>
            <a:pPr algn="r" eaLnBrk="1" hangingPunct="1">
              <a:buFont typeface="Georgia" pitchFamily="18" charset="0"/>
              <a:buNone/>
            </a:pPr>
            <a:r>
              <a:rPr lang="en-US" sz="2200" b="1" dirty="0" smtClean="0"/>
              <a:t>Wkly </a:t>
            </a:r>
            <a:r>
              <a:rPr lang="en-US" sz="2200" b="1" dirty="0" err="1" smtClean="0"/>
              <a:t>Epidemiol</a:t>
            </a:r>
            <a:r>
              <a:rPr lang="en-US" sz="2200" b="1" dirty="0" smtClean="0"/>
              <a:t> Rep 2012;87:281-287</a:t>
            </a:r>
            <a:endParaRPr lang="tr-TR" sz="2200" dirty="0" smtClean="0"/>
          </a:p>
          <a:p>
            <a:pPr algn="r" eaLnBrk="1" hangingPunct="1">
              <a:buFont typeface="Georgia" pitchFamily="18" charset="0"/>
              <a:buNone/>
            </a:pPr>
            <a:r>
              <a:rPr lang="en-US" b="1" dirty="0" smtClean="0"/>
              <a:t> </a:t>
            </a:r>
            <a:endParaRPr lang="tr-TR" dirty="0" smtClean="0"/>
          </a:p>
          <a:p>
            <a:pPr eaLnBrk="1" hangingPunct="1">
              <a:buFont typeface="Georgia" pitchFamily="18" charset="0"/>
              <a:buNone/>
            </a:pPr>
            <a:r>
              <a:rPr lang="en-US" b="1" dirty="0" smtClean="0"/>
              <a:t> </a:t>
            </a:r>
            <a:endParaRPr lang="tr-TR" dirty="0" smtClean="0"/>
          </a:p>
        </p:txBody>
      </p:sp>
      <p:sp>
        <p:nvSpPr>
          <p:cNvPr id="62468" name="Slayt Numarası Yer Tutucusu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5DFF0D0-4B38-48D8-93A9-06E0DBBF9E51}" type="slidenum">
              <a:rPr lang="tr-TR" smtClean="0"/>
              <a:pPr fontAlgn="base">
                <a:spcBef>
                  <a:spcPct val="0"/>
                </a:spcBef>
                <a:spcAft>
                  <a:spcPct val="0"/>
                </a:spcAft>
                <a:defRPr/>
              </a:pPr>
              <a:t>27</a:t>
            </a:fld>
            <a:endParaRPr lang="tr-TR"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 name="Resim 2"/>
          <p:cNvPicPr>
            <a:picLocks noChangeAspect="1"/>
          </p:cNvPicPr>
          <p:nvPr/>
        </p:nvPicPr>
        <p:blipFill>
          <a:blip r:embed="rId3"/>
          <a:stretch>
            <a:fillRect/>
          </a:stretch>
        </p:blipFill>
        <p:spPr>
          <a:xfrm>
            <a:off x="0" y="197631"/>
            <a:ext cx="9144000" cy="6462738"/>
          </a:xfrm>
          <a:prstGeom prst="rect">
            <a:avLst/>
          </a:prstGeom>
        </p:spPr>
      </p:pic>
      <p:sp>
        <p:nvSpPr>
          <p:cNvPr id="4" name="Metin kutusu 3"/>
          <p:cNvSpPr txBox="1"/>
          <p:nvPr/>
        </p:nvSpPr>
        <p:spPr>
          <a:xfrm>
            <a:off x="107504" y="197631"/>
            <a:ext cx="8928992" cy="954107"/>
          </a:xfrm>
          <a:prstGeom prst="rect">
            <a:avLst/>
          </a:prstGeom>
          <a:solidFill>
            <a:srgbClr val="FFFF00"/>
          </a:solidFill>
        </p:spPr>
        <p:txBody>
          <a:bodyPr wrap="square" rtlCol="0">
            <a:spAutoFit/>
          </a:bodyPr>
          <a:lstStyle/>
          <a:p>
            <a:pPr algn="ctr"/>
            <a:r>
              <a:rPr lang="tr-TR" sz="2800" b="1" dirty="0" smtClean="0"/>
              <a:t>Şekil </a:t>
            </a:r>
            <a:r>
              <a:rPr lang="tr-TR" sz="2800" b="1" dirty="0" smtClean="0"/>
              <a:t>8: </a:t>
            </a:r>
            <a:r>
              <a:rPr lang="tr-TR" sz="2800" b="1" dirty="0" smtClean="0"/>
              <a:t>Difteri, Boğmaca, </a:t>
            </a:r>
            <a:r>
              <a:rPr lang="tr-TR" sz="2800" b="1" dirty="0" err="1" smtClean="0"/>
              <a:t>Tetanoz’a</a:t>
            </a:r>
            <a:r>
              <a:rPr lang="tr-TR" sz="2800" b="1" dirty="0" smtClean="0"/>
              <a:t> karşı 3 doz aşılanmış  bebeklerin oranları, 2017</a:t>
            </a:r>
            <a:endParaRPr lang="tr-TR" sz="2800" b="1" dirty="0"/>
          </a:p>
        </p:txBody>
      </p:sp>
    </p:spTree>
    <p:extLst>
      <p:ext uri="{BB962C8B-B14F-4D97-AF65-F5344CB8AC3E}">
        <p14:creationId xmlns:p14="http://schemas.microsoft.com/office/powerpoint/2010/main" val="426591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 name="Resim 2"/>
          <p:cNvPicPr>
            <a:picLocks noChangeAspect="1"/>
          </p:cNvPicPr>
          <p:nvPr/>
        </p:nvPicPr>
        <p:blipFill>
          <a:blip r:embed="rId3"/>
          <a:stretch>
            <a:fillRect/>
          </a:stretch>
        </p:blipFill>
        <p:spPr>
          <a:xfrm>
            <a:off x="0" y="197631"/>
            <a:ext cx="9144000" cy="6462738"/>
          </a:xfrm>
          <a:prstGeom prst="rect">
            <a:avLst/>
          </a:prstGeom>
        </p:spPr>
      </p:pic>
      <p:sp>
        <p:nvSpPr>
          <p:cNvPr id="4" name="Metin kutusu 3"/>
          <p:cNvSpPr txBox="1"/>
          <p:nvPr/>
        </p:nvSpPr>
        <p:spPr>
          <a:xfrm>
            <a:off x="107504" y="197631"/>
            <a:ext cx="8928992" cy="954107"/>
          </a:xfrm>
          <a:prstGeom prst="rect">
            <a:avLst/>
          </a:prstGeom>
          <a:solidFill>
            <a:srgbClr val="FFFF00"/>
          </a:solidFill>
        </p:spPr>
        <p:txBody>
          <a:bodyPr wrap="square" rtlCol="0">
            <a:spAutoFit/>
          </a:bodyPr>
          <a:lstStyle/>
          <a:p>
            <a:pPr algn="ctr"/>
            <a:r>
              <a:rPr lang="tr-TR" sz="2800" b="1" dirty="0" smtClean="0"/>
              <a:t>Şekil </a:t>
            </a:r>
            <a:r>
              <a:rPr lang="tr-TR" sz="2800" b="1" dirty="0" smtClean="0"/>
              <a:t>9: </a:t>
            </a:r>
            <a:r>
              <a:rPr lang="tr-TR" sz="2800" b="1" dirty="0" smtClean="0"/>
              <a:t>Kızamık hastalığına karşı </a:t>
            </a:r>
            <a:r>
              <a:rPr lang="tr-TR" sz="2800" b="1" dirty="0"/>
              <a:t>1</a:t>
            </a:r>
            <a:r>
              <a:rPr lang="tr-TR" sz="2800" b="1" dirty="0" smtClean="0"/>
              <a:t> doz aşılanmış  bebeklerin oranları, 2017</a:t>
            </a:r>
            <a:endParaRPr lang="tr-TR" sz="2800" b="1" dirty="0"/>
          </a:p>
        </p:txBody>
      </p:sp>
    </p:spTree>
    <p:extLst>
      <p:ext uri="{BB962C8B-B14F-4D97-AF65-F5344CB8AC3E}">
        <p14:creationId xmlns:p14="http://schemas.microsoft.com/office/powerpoint/2010/main" val="3848373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0" y="188640"/>
            <a:ext cx="9144000" cy="1325563"/>
          </a:xfrm>
        </p:spPr>
        <p:txBody>
          <a:bodyPr>
            <a:normAutofit/>
          </a:bodyPr>
          <a:lstStyle/>
          <a:p>
            <a:pPr algn="ctr"/>
            <a:r>
              <a:rPr lang="tr-TR" sz="2800" b="1" dirty="0" smtClean="0">
                <a:solidFill>
                  <a:schemeClr val="tx1"/>
                </a:solidFill>
              </a:rPr>
              <a:t>Tablo 3: Türkiye’de Erişkinlere Önerilen Aşı Takvimi</a:t>
            </a:r>
            <a:endParaRPr lang="tr-TR" sz="2800" b="1" dirty="0">
              <a:solidFill>
                <a:schemeClr val="tx1"/>
              </a:solidFill>
            </a:endParaRPr>
          </a:p>
        </p:txBody>
      </p:sp>
      <p:pic>
        <p:nvPicPr>
          <p:cNvPr id="15362" name="Picture 2"/>
          <p:cNvPicPr>
            <a:picLocks noChangeAspect="1" noChangeArrowheads="1"/>
          </p:cNvPicPr>
          <p:nvPr/>
        </p:nvPicPr>
        <p:blipFill>
          <a:blip r:embed="rId2"/>
          <a:srcRect l="2586" t="1496" r="3448" b="4635"/>
          <a:stretch>
            <a:fillRect/>
          </a:stretch>
        </p:blipFill>
        <p:spPr bwMode="auto">
          <a:xfrm>
            <a:off x="1071538" y="1357298"/>
            <a:ext cx="6929486" cy="5149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 name="Resim 2"/>
          <p:cNvPicPr>
            <a:picLocks noChangeAspect="1"/>
          </p:cNvPicPr>
          <p:nvPr/>
        </p:nvPicPr>
        <p:blipFill>
          <a:blip r:embed="rId3"/>
          <a:stretch>
            <a:fillRect/>
          </a:stretch>
        </p:blipFill>
        <p:spPr>
          <a:xfrm>
            <a:off x="0" y="197631"/>
            <a:ext cx="9144000" cy="6462738"/>
          </a:xfrm>
          <a:prstGeom prst="rect">
            <a:avLst/>
          </a:prstGeom>
        </p:spPr>
      </p:pic>
      <p:sp>
        <p:nvSpPr>
          <p:cNvPr id="4" name="Metin kutusu 3"/>
          <p:cNvSpPr txBox="1"/>
          <p:nvPr/>
        </p:nvSpPr>
        <p:spPr>
          <a:xfrm>
            <a:off x="0" y="73800"/>
            <a:ext cx="8928992" cy="954107"/>
          </a:xfrm>
          <a:prstGeom prst="rect">
            <a:avLst/>
          </a:prstGeom>
          <a:solidFill>
            <a:srgbClr val="FFFF00"/>
          </a:solidFill>
        </p:spPr>
        <p:txBody>
          <a:bodyPr wrap="square" rtlCol="0">
            <a:spAutoFit/>
          </a:bodyPr>
          <a:lstStyle/>
          <a:p>
            <a:pPr algn="ctr"/>
            <a:r>
              <a:rPr lang="tr-TR" sz="2800" b="1" dirty="0" smtClean="0"/>
              <a:t>Şekil </a:t>
            </a:r>
            <a:r>
              <a:rPr lang="tr-TR" sz="2800" b="1" dirty="0" smtClean="0"/>
              <a:t>10</a:t>
            </a:r>
            <a:r>
              <a:rPr lang="tr-TR" sz="2800" b="1" dirty="0" smtClean="0"/>
              <a:t>: </a:t>
            </a:r>
            <a:r>
              <a:rPr lang="tr-TR" sz="2800" b="1" dirty="0" err="1" smtClean="0"/>
              <a:t>Hemofilus</a:t>
            </a:r>
            <a:r>
              <a:rPr lang="tr-TR" sz="2800" b="1" dirty="0" smtClean="0"/>
              <a:t> </a:t>
            </a:r>
            <a:r>
              <a:rPr lang="tr-TR" sz="2800" b="1" dirty="0" err="1" smtClean="0"/>
              <a:t>influenza</a:t>
            </a:r>
            <a:r>
              <a:rPr lang="tr-TR" sz="2800" b="1" dirty="0" smtClean="0"/>
              <a:t> b aşısıyla 3 doz aşılanmış  bebeklerin oranları, 2017</a:t>
            </a:r>
            <a:endParaRPr lang="tr-TR" sz="2800" b="1" dirty="0"/>
          </a:p>
        </p:txBody>
      </p:sp>
    </p:spTree>
    <p:extLst>
      <p:ext uri="{BB962C8B-B14F-4D97-AF65-F5344CB8AC3E}">
        <p14:creationId xmlns:p14="http://schemas.microsoft.com/office/powerpoint/2010/main" val="386275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 name="Resim 2"/>
          <p:cNvPicPr>
            <a:picLocks noChangeAspect="1"/>
          </p:cNvPicPr>
          <p:nvPr/>
        </p:nvPicPr>
        <p:blipFill>
          <a:blip r:embed="rId3"/>
          <a:stretch>
            <a:fillRect/>
          </a:stretch>
        </p:blipFill>
        <p:spPr>
          <a:xfrm>
            <a:off x="0" y="197631"/>
            <a:ext cx="9144000" cy="6462738"/>
          </a:xfrm>
          <a:prstGeom prst="rect">
            <a:avLst/>
          </a:prstGeom>
        </p:spPr>
      </p:pic>
      <p:sp>
        <p:nvSpPr>
          <p:cNvPr id="5" name="Metin kutusu 4"/>
          <p:cNvSpPr txBox="1"/>
          <p:nvPr/>
        </p:nvSpPr>
        <p:spPr>
          <a:xfrm>
            <a:off x="107504" y="197631"/>
            <a:ext cx="8928992" cy="954107"/>
          </a:xfrm>
          <a:prstGeom prst="rect">
            <a:avLst/>
          </a:prstGeom>
          <a:solidFill>
            <a:srgbClr val="FFFF00"/>
          </a:solidFill>
        </p:spPr>
        <p:txBody>
          <a:bodyPr wrap="square" rtlCol="0">
            <a:spAutoFit/>
          </a:bodyPr>
          <a:lstStyle/>
          <a:p>
            <a:pPr algn="ctr"/>
            <a:r>
              <a:rPr lang="tr-TR" sz="2800" b="1" dirty="0" smtClean="0"/>
              <a:t>Şekil 11: </a:t>
            </a:r>
            <a:r>
              <a:rPr lang="tr-TR" sz="2800" b="1" dirty="0" smtClean="0"/>
              <a:t>Hepatit B hastalığına karşı 3 doz aşılanmış  bebeklerin oranları, 2017</a:t>
            </a:r>
            <a:endParaRPr lang="tr-TR" sz="2800" b="1" dirty="0"/>
          </a:p>
        </p:txBody>
      </p:sp>
    </p:spTree>
    <p:extLst>
      <p:ext uri="{BB962C8B-B14F-4D97-AF65-F5344CB8AC3E}">
        <p14:creationId xmlns:p14="http://schemas.microsoft.com/office/powerpoint/2010/main" val="606167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 name="Resim 2"/>
          <p:cNvPicPr>
            <a:picLocks noChangeAspect="1"/>
          </p:cNvPicPr>
          <p:nvPr/>
        </p:nvPicPr>
        <p:blipFill>
          <a:blip r:embed="rId3"/>
          <a:stretch>
            <a:fillRect/>
          </a:stretch>
        </p:blipFill>
        <p:spPr>
          <a:xfrm>
            <a:off x="0" y="197631"/>
            <a:ext cx="9144000" cy="6462738"/>
          </a:xfrm>
          <a:prstGeom prst="rect">
            <a:avLst/>
          </a:prstGeom>
        </p:spPr>
      </p:pic>
      <p:sp>
        <p:nvSpPr>
          <p:cNvPr id="4" name="Metin kutusu 3"/>
          <p:cNvSpPr txBox="1"/>
          <p:nvPr/>
        </p:nvSpPr>
        <p:spPr>
          <a:xfrm>
            <a:off x="107504" y="197631"/>
            <a:ext cx="8928992" cy="954107"/>
          </a:xfrm>
          <a:prstGeom prst="rect">
            <a:avLst/>
          </a:prstGeom>
          <a:solidFill>
            <a:srgbClr val="FFFF00"/>
          </a:solidFill>
        </p:spPr>
        <p:txBody>
          <a:bodyPr wrap="square" rtlCol="0">
            <a:spAutoFit/>
          </a:bodyPr>
          <a:lstStyle/>
          <a:p>
            <a:pPr algn="ctr"/>
            <a:r>
              <a:rPr lang="tr-TR" sz="2800" b="1" dirty="0" smtClean="0"/>
              <a:t>Şekil </a:t>
            </a:r>
            <a:r>
              <a:rPr lang="tr-TR" sz="2800" b="1" dirty="0" smtClean="0"/>
              <a:t>12: </a:t>
            </a:r>
            <a:r>
              <a:rPr lang="tr-TR" sz="2800" b="1" dirty="0" smtClean="0"/>
              <a:t>Çocuk Felci hastalığına karşı 3 doz aşılanmış  bebeklerin oranları, 2017</a:t>
            </a:r>
            <a:endParaRPr lang="tr-TR" sz="2800" b="1" dirty="0"/>
          </a:p>
        </p:txBody>
      </p:sp>
    </p:spTree>
    <p:extLst>
      <p:ext uri="{BB962C8B-B14F-4D97-AF65-F5344CB8AC3E}">
        <p14:creationId xmlns:p14="http://schemas.microsoft.com/office/powerpoint/2010/main" val="2425465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 name="Resim 2"/>
          <p:cNvPicPr>
            <a:picLocks noChangeAspect="1"/>
          </p:cNvPicPr>
          <p:nvPr/>
        </p:nvPicPr>
        <p:blipFill>
          <a:blip r:embed="rId3"/>
          <a:stretch>
            <a:fillRect/>
          </a:stretch>
        </p:blipFill>
        <p:spPr>
          <a:xfrm>
            <a:off x="0" y="197631"/>
            <a:ext cx="9144000" cy="6462738"/>
          </a:xfrm>
          <a:prstGeom prst="rect">
            <a:avLst/>
          </a:prstGeom>
        </p:spPr>
      </p:pic>
      <p:sp>
        <p:nvSpPr>
          <p:cNvPr id="4" name="Metin kutusu 3"/>
          <p:cNvSpPr txBox="1"/>
          <p:nvPr/>
        </p:nvSpPr>
        <p:spPr>
          <a:xfrm>
            <a:off x="107504" y="197631"/>
            <a:ext cx="8928992" cy="954107"/>
          </a:xfrm>
          <a:prstGeom prst="rect">
            <a:avLst/>
          </a:prstGeom>
          <a:solidFill>
            <a:srgbClr val="FFFF00"/>
          </a:solidFill>
        </p:spPr>
        <p:txBody>
          <a:bodyPr wrap="square" rtlCol="0">
            <a:spAutoFit/>
          </a:bodyPr>
          <a:lstStyle/>
          <a:p>
            <a:pPr algn="ctr"/>
            <a:r>
              <a:rPr lang="tr-TR" sz="2800" b="1" dirty="0" smtClean="0"/>
              <a:t>Şekil </a:t>
            </a:r>
            <a:r>
              <a:rPr lang="tr-TR" sz="2800" b="1" dirty="0" smtClean="0"/>
              <a:t>13: </a:t>
            </a:r>
            <a:r>
              <a:rPr lang="tr-TR" sz="2800" b="1" dirty="0" err="1" smtClean="0"/>
              <a:t>Yenidoğan</a:t>
            </a:r>
            <a:r>
              <a:rPr lang="tr-TR" sz="2800" b="1" dirty="0" smtClean="0"/>
              <a:t> </a:t>
            </a:r>
            <a:r>
              <a:rPr lang="tr-TR" sz="2800" b="1" dirty="0" err="1" smtClean="0"/>
              <a:t>Tetanozuna</a:t>
            </a:r>
            <a:r>
              <a:rPr lang="tr-TR" sz="2800" b="1" dirty="0" smtClean="0"/>
              <a:t> karşı korunmuş  doğan,        2 ya da daha çok  doz aşılanmış  bebeklerin oranları, 2017</a:t>
            </a:r>
            <a:endParaRPr lang="tr-TR" sz="2800" b="1" dirty="0"/>
          </a:p>
        </p:txBody>
      </p:sp>
    </p:spTree>
    <p:extLst>
      <p:ext uri="{BB962C8B-B14F-4D97-AF65-F5344CB8AC3E}">
        <p14:creationId xmlns:p14="http://schemas.microsoft.com/office/powerpoint/2010/main" val="1349779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1460" y="1093812"/>
            <a:ext cx="9144000" cy="5143500"/>
          </a:xfrm>
          <a:prstGeom prst="rect">
            <a:avLst/>
          </a:prstGeom>
        </p:spPr>
      </p:pic>
      <p:sp>
        <p:nvSpPr>
          <p:cNvPr id="4" name="Unvan 1"/>
          <p:cNvSpPr txBox="1">
            <a:spLocks/>
          </p:cNvSpPr>
          <p:nvPr/>
        </p:nvSpPr>
        <p:spPr>
          <a:xfrm>
            <a:off x="0" y="228600"/>
            <a:ext cx="9144000" cy="914400"/>
          </a:xfrm>
          <a:prstGeom prst="rect">
            <a:avLst/>
          </a:prstGeom>
          <a:solidFill>
            <a:srgbClr val="FFFF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sz="2400" b="1" dirty="0" smtClean="0">
                <a:latin typeface="+mn-lt"/>
              </a:rPr>
              <a:t>Şekil 1 : Türkiye’de Bildirilen Çocuk Felci Olgu Sayıları,1980-2018</a:t>
            </a:r>
          </a:p>
        </p:txBody>
      </p:sp>
      <p:sp>
        <p:nvSpPr>
          <p:cNvPr id="5" name="Dikdörtgen 4"/>
          <p:cNvSpPr/>
          <p:nvPr/>
        </p:nvSpPr>
        <p:spPr>
          <a:xfrm>
            <a:off x="179512" y="6300028"/>
            <a:ext cx="8784976" cy="369332"/>
          </a:xfrm>
          <a:prstGeom prst="rect">
            <a:avLst/>
          </a:prstGeom>
        </p:spPr>
        <p:txBody>
          <a:bodyPr wrap="square">
            <a:spAutoFit/>
          </a:bodyPr>
          <a:lstStyle/>
          <a:p>
            <a:r>
              <a:rPr lang="tr-TR" dirty="0">
                <a:hlinkClick r:id="rId3"/>
              </a:rPr>
              <a:t>http://apps.who.int/immunization_monitoring/globalsummary/JPG/TURPOLIO_Cases.jpg</a:t>
            </a:r>
            <a:endParaRPr lang="tr-TR" dirty="0"/>
          </a:p>
        </p:txBody>
      </p:sp>
    </p:spTree>
    <p:extLst>
      <p:ext uri="{BB962C8B-B14F-4D97-AF65-F5344CB8AC3E}">
        <p14:creationId xmlns:p14="http://schemas.microsoft.com/office/powerpoint/2010/main" val="186281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solidFill>
                  <a:srgbClr val="2901D1"/>
                </a:solidFill>
                <a:latin typeface="+mn-lt"/>
              </a:rPr>
              <a:t>Tablo 4: Anne eğitimine </a:t>
            </a:r>
            <a:r>
              <a:rPr lang="tr-TR" sz="2800" b="1" dirty="0" smtClean="0">
                <a:latin typeface="+mn-lt"/>
              </a:rPr>
              <a:t>göre </a:t>
            </a:r>
            <a:r>
              <a:rPr lang="tr-TR" sz="2800" b="1" dirty="0" smtClean="0">
                <a:solidFill>
                  <a:srgbClr val="FF0000"/>
                </a:solidFill>
                <a:latin typeface="+mn-lt"/>
              </a:rPr>
              <a:t>Aşılanmama</a:t>
            </a:r>
            <a:r>
              <a:rPr lang="tr-TR" sz="2800" b="1" dirty="0" smtClean="0">
                <a:latin typeface="+mn-lt"/>
              </a:rPr>
              <a:t> durumu</a:t>
            </a:r>
            <a:endParaRPr lang="tr-TR" sz="2800" b="1" dirty="0">
              <a:latin typeface="+mn-lt"/>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957331677"/>
              </p:ext>
            </p:extLst>
          </p:nvPr>
        </p:nvGraphicFramePr>
        <p:xfrm>
          <a:off x="785785" y="1928798"/>
          <a:ext cx="7458624" cy="3210956"/>
        </p:xfrm>
        <a:graphic>
          <a:graphicData uri="http://schemas.openxmlformats.org/drawingml/2006/table">
            <a:tbl>
              <a:tblPr firstRow="1" firstCol="1">
                <a:tableStyleId>{5C22544A-7EE6-4342-B048-85BDC9FD1C3A}</a:tableStyleId>
              </a:tblPr>
              <a:tblGrid>
                <a:gridCol w="2319602"/>
                <a:gridCol w="1054364"/>
                <a:gridCol w="984073"/>
                <a:gridCol w="1054364"/>
                <a:gridCol w="1124655"/>
                <a:gridCol w="921566"/>
              </a:tblGrid>
              <a:tr h="458708">
                <a:tc>
                  <a:txBody>
                    <a:bodyPr/>
                    <a:lstStyle/>
                    <a:p>
                      <a:pPr>
                        <a:lnSpc>
                          <a:spcPct val="115000"/>
                        </a:lnSpc>
                        <a:spcAft>
                          <a:spcPts val="0"/>
                        </a:spcAft>
                      </a:pPr>
                      <a:r>
                        <a:rPr lang="tr-TR" sz="2000" dirty="0">
                          <a:effectLst/>
                        </a:rPr>
                        <a:t>Eğitim</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901D1"/>
                    </a:solidFill>
                  </a:tcPr>
                </a:tc>
                <a:tc>
                  <a:txBody>
                    <a:bodyPr/>
                    <a:lstStyle/>
                    <a:p>
                      <a:pPr algn="ctr">
                        <a:lnSpc>
                          <a:spcPct val="115000"/>
                        </a:lnSpc>
                        <a:spcAft>
                          <a:spcPts val="0"/>
                        </a:spcAft>
                      </a:pPr>
                      <a:r>
                        <a:rPr lang="tr-TR" sz="2000" dirty="0">
                          <a:effectLst/>
                        </a:rPr>
                        <a:t>1998</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901D1"/>
                    </a:solidFill>
                  </a:tcPr>
                </a:tc>
                <a:tc>
                  <a:txBody>
                    <a:bodyPr/>
                    <a:lstStyle/>
                    <a:p>
                      <a:pPr algn="ctr">
                        <a:lnSpc>
                          <a:spcPct val="115000"/>
                        </a:lnSpc>
                        <a:spcAft>
                          <a:spcPts val="0"/>
                        </a:spcAft>
                      </a:pPr>
                      <a:r>
                        <a:rPr lang="tr-TR" sz="2000" dirty="0">
                          <a:effectLst/>
                        </a:rPr>
                        <a:t>2003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901D1"/>
                    </a:solidFill>
                  </a:tcPr>
                </a:tc>
                <a:tc>
                  <a:txBody>
                    <a:bodyPr/>
                    <a:lstStyle/>
                    <a:p>
                      <a:pPr algn="ctr">
                        <a:lnSpc>
                          <a:spcPct val="115000"/>
                        </a:lnSpc>
                        <a:spcAft>
                          <a:spcPts val="0"/>
                        </a:spcAft>
                      </a:pPr>
                      <a:r>
                        <a:rPr lang="tr-TR" sz="2000" dirty="0">
                          <a:effectLst/>
                        </a:rPr>
                        <a:t>2008</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901D1"/>
                    </a:solidFill>
                  </a:tcPr>
                </a:tc>
                <a:tc>
                  <a:txBody>
                    <a:bodyPr/>
                    <a:lstStyle/>
                    <a:p>
                      <a:pPr algn="ctr">
                        <a:lnSpc>
                          <a:spcPct val="115000"/>
                        </a:lnSpc>
                        <a:spcAft>
                          <a:spcPts val="0"/>
                        </a:spcAft>
                      </a:pPr>
                      <a:r>
                        <a:rPr lang="tr-TR" sz="2000" dirty="0">
                          <a:effectLst/>
                        </a:rPr>
                        <a:t>2013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901D1"/>
                    </a:solidFill>
                  </a:tcPr>
                </a:tc>
                <a:tc>
                  <a:txBody>
                    <a:bodyPr/>
                    <a:lstStyle/>
                    <a:p>
                      <a:pPr algn="ctr">
                        <a:lnSpc>
                          <a:spcPct val="115000"/>
                        </a:lnSpc>
                        <a:spcAft>
                          <a:spcPts val="0"/>
                        </a:spcAft>
                      </a:pPr>
                      <a:r>
                        <a:rPr lang="tr-TR" sz="2000" dirty="0">
                          <a:effectLst/>
                        </a:rPr>
                        <a:t>2018</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901D1"/>
                    </a:solidFill>
                  </a:tcPr>
                </a:tc>
              </a:tr>
              <a:tr h="458708">
                <a:tc>
                  <a:txBody>
                    <a:bodyPr/>
                    <a:lstStyle/>
                    <a:p>
                      <a:pPr algn="r">
                        <a:lnSpc>
                          <a:spcPct val="115000"/>
                        </a:lnSpc>
                        <a:spcAft>
                          <a:spcPts val="0"/>
                        </a:spcAft>
                      </a:pPr>
                      <a:r>
                        <a:rPr lang="tr-TR" sz="1800" dirty="0">
                          <a:solidFill>
                            <a:schemeClr val="bg1"/>
                          </a:solidFill>
                          <a:effectLst/>
                        </a:rPr>
                        <a:t>Türkiye </a:t>
                      </a:r>
                      <a:r>
                        <a:rPr lang="tr-TR" sz="1800" dirty="0" smtClean="0">
                          <a:solidFill>
                            <a:schemeClr val="bg1"/>
                          </a:solidFill>
                          <a:effectLst/>
                        </a:rPr>
                        <a:t>( )</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B00D00"/>
                    </a:solidFill>
                  </a:tcPr>
                </a:tc>
                <a:tc>
                  <a:txBody>
                    <a:bodyPr/>
                    <a:lstStyle/>
                    <a:p>
                      <a:pPr algn="ctr">
                        <a:lnSpc>
                          <a:spcPct val="115000"/>
                        </a:lnSpc>
                        <a:spcAft>
                          <a:spcPts val="0"/>
                        </a:spcAft>
                      </a:pPr>
                      <a:r>
                        <a:rPr lang="tr-TR" sz="1800" b="1" dirty="0">
                          <a:solidFill>
                            <a:schemeClr val="bg1"/>
                          </a:solidFill>
                          <a:effectLst/>
                        </a:rPr>
                        <a:t>3,6</a:t>
                      </a:r>
                      <a:endParaRPr lang="tr-T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B00D00"/>
                    </a:solidFill>
                  </a:tcPr>
                </a:tc>
                <a:tc>
                  <a:txBody>
                    <a:bodyPr/>
                    <a:lstStyle/>
                    <a:p>
                      <a:pPr algn="ctr">
                        <a:lnSpc>
                          <a:spcPct val="115000"/>
                        </a:lnSpc>
                        <a:spcAft>
                          <a:spcPts val="0"/>
                        </a:spcAft>
                      </a:pPr>
                      <a:r>
                        <a:rPr lang="tr-TR" sz="1800" b="1" dirty="0">
                          <a:solidFill>
                            <a:schemeClr val="bg1"/>
                          </a:solidFill>
                          <a:effectLst/>
                        </a:rPr>
                        <a:t>2,8</a:t>
                      </a:r>
                      <a:endParaRPr lang="tr-T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B00D00"/>
                    </a:solidFill>
                  </a:tcPr>
                </a:tc>
                <a:tc>
                  <a:txBody>
                    <a:bodyPr/>
                    <a:lstStyle/>
                    <a:p>
                      <a:pPr algn="ctr">
                        <a:lnSpc>
                          <a:spcPct val="115000"/>
                        </a:lnSpc>
                        <a:spcAft>
                          <a:spcPts val="0"/>
                        </a:spcAft>
                      </a:pPr>
                      <a:r>
                        <a:rPr lang="tr-TR" sz="1800" b="1" dirty="0">
                          <a:solidFill>
                            <a:schemeClr val="bg1"/>
                          </a:solidFill>
                          <a:effectLst/>
                        </a:rPr>
                        <a:t>1,6</a:t>
                      </a:r>
                      <a:endParaRPr lang="tr-T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B00D00"/>
                    </a:solidFill>
                  </a:tcPr>
                </a:tc>
                <a:tc>
                  <a:txBody>
                    <a:bodyPr/>
                    <a:lstStyle/>
                    <a:p>
                      <a:pPr algn="ctr">
                        <a:lnSpc>
                          <a:spcPct val="115000"/>
                        </a:lnSpc>
                        <a:spcAft>
                          <a:spcPts val="0"/>
                        </a:spcAft>
                      </a:pPr>
                      <a:r>
                        <a:rPr lang="tr-TR" sz="1800" b="1" dirty="0">
                          <a:solidFill>
                            <a:schemeClr val="bg1"/>
                          </a:solidFill>
                          <a:effectLst/>
                        </a:rPr>
                        <a:t>2,9</a:t>
                      </a:r>
                      <a:endParaRPr lang="tr-T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B00D00"/>
                    </a:solidFill>
                  </a:tcPr>
                </a:tc>
                <a:tc>
                  <a:txBody>
                    <a:bodyPr/>
                    <a:lstStyle/>
                    <a:p>
                      <a:pPr algn="ctr">
                        <a:lnSpc>
                          <a:spcPct val="115000"/>
                        </a:lnSpc>
                        <a:spcAft>
                          <a:spcPts val="0"/>
                        </a:spcAft>
                      </a:pPr>
                      <a:r>
                        <a:rPr lang="tr-TR" sz="1800" b="1" dirty="0">
                          <a:solidFill>
                            <a:schemeClr val="bg1"/>
                          </a:solidFill>
                          <a:effectLst/>
                        </a:rPr>
                        <a:t>2,2</a:t>
                      </a:r>
                      <a:endParaRPr lang="tr-T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B00D00"/>
                    </a:solidFill>
                  </a:tcPr>
                </a:tc>
              </a:tr>
              <a:tr h="458708">
                <a:tc>
                  <a:txBody>
                    <a:bodyPr/>
                    <a:lstStyle/>
                    <a:p>
                      <a:pPr algn="r">
                        <a:lnSpc>
                          <a:spcPct val="115000"/>
                        </a:lnSpc>
                        <a:spcAft>
                          <a:spcPts val="0"/>
                        </a:spcAft>
                      </a:pPr>
                      <a:r>
                        <a:rPr lang="tr-TR" sz="2000" dirty="0">
                          <a:effectLst/>
                        </a:rPr>
                        <a:t>Eğitim yok/ilk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dirty="0">
                          <a:effectLst/>
                        </a:rPr>
                        <a:t>9,4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lnSpc>
                          <a:spcPct val="115000"/>
                        </a:lnSpc>
                        <a:spcAft>
                          <a:spcPts val="0"/>
                        </a:spcAft>
                      </a:pPr>
                      <a:r>
                        <a:rPr lang="tr-TR" sz="2000" b="1" dirty="0">
                          <a:effectLst/>
                        </a:rPr>
                        <a:t>9,5</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lnSpc>
                          <a:spcPct val="115000"/>
                        </a:lnSpc>
                        <a:spcAft>
                          <a:spcPts val="0"/>
                        </a:spcAft>
                      </a:pPr>
                      <a:r>
                        <a:rPr lang="tr-TR" sz="2000" b="1" dirty="0">
                          <a:effectLst/>
                        </a:rPr>
                        <a:t>3,2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lnSpc>
                          <a:spcPct val="115000"/>
                        </a:lnSpc>
                        <a:spcAft>
                          <a:spcPts val="0"/>
                        </a:spcAft>
                      </a:pPr>
                      <a:r>
                        <a:rPr lang="tr-TR" sz="2000" b="1" dirty="0">
                          <a:effectLst/>
                        </a:rPr>
                        <a:t>9,2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lnSpc>
                          <a:spcPct val="115000"/>
                        </a:lnSpc>
                        <a:spcAft>
                          <a:spcPts val="0"/>
                        </a:spcAft>
                      </a:pPr>
                      <a:r>
                        <a:rPr lang="tr-TR" sz="2000" b="1" dirty="0">
                          <a:effectLst/>
                        </a:rPr>
                        <a:t>3,8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r>
              <a:tr h="458708">
                <a:tc>
                  <a:txBody>
                    <a:bodyPr/>
                    <a:lstStyle/>
                    <a:p>
                      <a:pPr algn="r">
                        <a:lnSpc>
                          <a:spcPct val="115000"/>
                        </a:lnSpc>
                        <a:spcAft>
                          <a:spcPts val="0"/>
                        </a:spcAft>
                      </a:pPr>
                      <a:r>
                        <a:rPr lang="tr-TR" sz="2000">
                          <a:effectLst/>
                        </a:rPr>
                        <a:t>İlk, birinci kademe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dirty="0">
                          <a:effectLst/>
                        </a:rPr>
                        <a:t>2,2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dirty="0">
                          <a:effectLst/>
                        </a:rPr>
                        <a:t>1,1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a:effectLst/>
                        </a:rPr>
                        <a:t>1,8</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a:effectLst/>
                        </a:rPr>
                        <a:t>2,4</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a:effectLst/>
                        </a:rPr>
                        <a:t>2,5</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8708">
                <a:tc>
                  <a:txBody>
                    <a:bodyPr/>
                    <a:lstStyle/>
                    <a:p>
                      <a:pPr algn="r">
                        <a:lnSpc>
                          <a:spcPct val="115000"/>
                        </a:lnSpc>
                        <a:spcAft>
                          <a:spcPts val="0"/>
                        </a:spcAft>
                      </a:pPr>
                      <a:r>
                        <a:rPr lang="tr-TR" sz="2000">
                          <a:effectLst/>
                        </a:rPr>
                        <a:t>İlk, İkinci kademe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dirty="0">
                          <a:effectLst/>
                        </a:rPr>
                        <a:t>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dirty="0">
                          <a:effectLst/>
                        </a:rPr>
                        <a:t>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dirty="0">
                          <a:effectLst/>
                        </a:rPr>
                        <a:t>0,8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dirty="0">
                          <a:effectLst/>
                        </a:rPr>
                        <a:t>1,1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dirty="0">
                          <a:effectLst/>
                        </a:rPr>
                        <a:t>1,6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8708">
                <a:tc>
                  <a:txBody>
                    <a:bodyPr/>
                    <a:lstStyle/>
                    <a:p>
                      <a:pPr algn="r">
                        <a:lnSpc>
                          <a:spcPct val="115000"/>
                        </a:lnSpc>
                        <a:spcAft>
                          <a:spcPts val="0"/>
                        </a:spcAft>
                      </a:pPr>
                      <a:r>
                        <a:rPr lang="tr-TR" sz="2000">
                          <a:effectLst/>
                        </a:rPr>
                        <a:t>Lise ve üzeri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a:effectLst/>
                        </a:rPr>
                        <a:t>0</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dirty="0">
                          <a:effectLst/>
                        </a:rPr>
                        <a:t>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dirty="0">
                          <a:effectLst/>
                        </a:rPr>
                        <a:t>0,2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a:effectLst/>
                        </a:rPr>
                        <a:t>0,2</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2000" b="1" dirty="0">
                          <a:effectLst/>
                        </a:rPr>
                        <a:t>1,9</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8708">
                <a:tc>
                  <a:txBody>
                    <a:bodyPr/>
                    <a:lstStyle/>
                    <a:p>
                      <a:pPr algn="r">
                        <a:lnSpc>
                          <a:spcPct val="115000"/>
                        </a:lnSpc>
                        <a:spcAft>
                          <a:spcPts val="0"/>
                        </a:spcAft>
                      </a:pPr>
                      <a:r>
                        <a:rPr lang="tr-TR" sz="2000" dirty="0">
                          <a:solidFill>
                            <a:schemeClr val="bg1"/>
                          </a:solidFill>
                          <a:effectLst/>
                        </a:rPr>
                        <a:t>Risk: En kötü /en iyi</a:t>
                      </a:r>
                      <a:endParaRPr lang="tr-T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15000"/>
                        </a:lnSpc>
                        <a:spcAft>
                          <a:spcPts val="0"/>
                        </a:spcAft>
                      </a:pPr>
                      <a:r>
                        <a:rPr lang="tr-TR" sz="2000" b="1" dirty="0" smtClean="0">
                          <a:solidFill>
                            <a:schemeClr val="bg1"/>
                          </a:solidFill>
                          <a:effectLst/>
                        </a:rPr>
                        <a:t>UD</a:t>
                      </a:r>
                      <a:endParaRPr lang="tr-TR"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15000"/>
                        </a:lnSpc>
                        <a:spcAft>
                          <a:spcPts val="0"/>
                        </a:spcAft>
                      </a:pPr>
                      <a:r>
                        <a:rPr lang="tr-TR" sz="2000" b="1" dirty="0" smtClean="0">
                          <a:solidFill>
                            <a:schemeClr val="bg1"/>
                          </a:solidFill>
                          <a:effectLst/>
                        </a:rPr>
                        <a:t>UD</a:t>
                      </a:r>
                      <a:endParaRPr lang="tr-TR"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15000"/>
                        </a:lnSpc>
                        <a:spcAft>
                          <a:spcPts val="0"/>
                        </a:spcAft>
                      </a:pPr>
                      <a:r>
                        <a:rPr lang="tr-TR" sz="2000" b="1" dirty="0">
                          <a:solidFill>
                            <a:schemeClr val="bg1"/>
                          </a:solidFill>
                          <a:effectLst/>
                        </a:rPr>
                        <a:t>16</a:t>
                      </a:r>
                      <a:endParaRPr lang="tr-TR"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15000"/>
                        </a:lnSpc>
                        <a:spcAft>
                          <a:spcPts val="0"/>
                        </a:spcAft>
                      </a:pPr>
                      <a:r>
                        <a:rPr lang="tr-TR" sz="2000" b="1" dirty="0">
                          <a:solidFill>
                            <a:schemeClr val="bg1"/>
                          </a:solidFill>
                          <a:effectLst/>
                        </a:rPr>
                        <a:t>46</a:t>
                      </a:r>
                      <a:endParaRPr lang="tr-TR"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15000"/>
                        </a:lnSpc>
                        <a:spcAft>
                          <a:spcPts val="0"/>
                        </a:spcAft>
                      </a:pPr>
                      <a:r>
                        <a:rPr lang="tr-TR" sz="2000" b="1" dirty="0">
                          <a:solidFill>
                            <a:schemeClr val="bg1"/>
                          </a:solidFill>
                          <a:effectLst/>
                        </a:rPr>
                        <a:t>2</a:t>
                      </a:r>
                      <a:endParaRPr lang="tr-TR"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r>
            </a:tbl>
          </a:graphicData>
        </a:graphic>
      </p:graphicFrame>
      <p:sp>
        <p:nvSpPr>
          <p:cNvPr id="4" name="Altbilgi Yer Tutucusu 3"/>
          <p:cNvSpPr>
            <a:spLocks noGrp="1"/>
          </p:cNvSpPr>
          <p:nvPr>
            <p:ph type="ftr" sz="quarter" idx="11"/>
          </p:nvPr>
        </p:nvSpPr>
        <p:spPr/>
        <p:txBody>
          <a:bodyPr/>
          <a:lstStyle/>
          <a:p>
            <a:r>
              <a:rPr lang="tr-TR" smtClean="0"/>
              <a:t>Prof.Dr.Muzaffer Eskiocak, TÜTF, Edirne</a:t>
            </a:r>
            <a:endParaRPr lang="tr-TR"/>
          </a:p>
        </p:txBody>
      </p:sp>
      <p:sp>
        <p:nvSpPr>
          <p:cNvPr id="5" name="Slayt Numarası Yer Tutucusu 4"/>
          <p:cNvSpPr>
            <a:spLocks noGrp="1"/>
          </p:cNvSpPr>
          <p:nvPr>
            <p:ph type="sldNum" sz="quarter" idx="12"/>
          </p:nvPr>
        </p:nvSpPr>
        <p:spPr/>
        <p:txBody>
          <a:bodyPr/>
          <a:lstStyle/>
          <a:p>
            <a:fld id="{AEEA2ED5-EF8F-4779-B786-5833B51A6512}" type="slidenum">
              <a:rPr lang="tr-TR" smtClean="0"/>
              <a:pPr/>
              <a:t>5</a:t>
            </a:fld>
            <a:endParaRPr lang="tr-TR"/>
          </a:p>
        </p:txBody>
      </p:sp>
      <p:sp>
        <p:nvSpPr>
          <p:cNvPr id="7" name="6 Metin kutusu"/>
          <p:cNvSpPr txBox="1"/>
          <p:nvPr/>
        </p:nvSpPr>
        <p:spPr>
          <a:xfrm>
            <a:off x="714348" y="5286388"/>
            <a:ext cx="8141972" cy="923330"/>
          </a:xfrm>
          <a:prstGeom prst="rect">
            <a:avLst/>
          </a:prstGeom>
          <a:noFill/>
        </p:spPr>
        <p:txBody>
          <a:bodyPr wrap="none" rtlCol="0">
            <a:spAutoFit/>
          </a:bodyPr>
          <a:lstStyle/>
          <a:p>
            <a:r>
              <a:rPr lang="tr-TR" b="1" dirty="0" smtClean="0"/>
              <a:t>İlkokulu bitirmemiş, okur yazar olamayan annelerden doğmuş bebekler </a:t>
            </a:r>
          </a:p>
          <a:p>
            <a:r>
              <a:rPr lang="tr-TR" b="1" dirty="0" smtClean="0"/>
              <a:t>dezavantajlı grubu oluşturmaktadır. </a:t>
            </a:r>
            <a:r>
              <a:rPr lang="tr-TR" b="1" dirty="0" smtClean="0">
                <a:solidFill>
                  <a:srgbClr val="2901D1"/>
                </a:solidFill>
              </a:rPr>
              <a:t>Anneler lise ve üzeri eğitim alabilmiş olsalardı </a:t>
            </a:r>
          </a:p>
          <a:p>
            <a:r>
              <a:rPr lang="tr-TR" b="1" dirty="0" smtClean="0">
                <a:solidFill>
                  <a:srgbClr val="2901D1"/>
                </a:solidFill>
              </a:rPr>
              <a:t>aşılanmamış olma durumu </a:t>
            </a:r>
            <a:r>
              <a:rPr lang="tr-TR" b="1" dirty="0" smtClean="0">
                <a:solidFill>
                  <a:srgbClr val="2901D1"/>
                </a:solidFill>
              </a:rPr>
              <a:t>  </a:t>
            </a:r>
            <a:r>
              <a:rPr lang="tr-TR" b="1" dirty="0" smtClean="0">
                <a:solidFill>
                  <a:srgbClr val="2901D1"/>
                </a:solidFill>
              </a:rPr>
              <a:t>27,3 daha düşük düzeyde olabilecekti.  </a:t>
            </a:r>
            <a:endParaRPr lang="tr-TR" b="1" dirty="0">
              <a:solidFill>
                <a:srgbClr val="2901D1"/>
              </a:solidFill>
            </a:endParaRPr>
          </a:p>
        </p:txBody>
      </p:sp>
    </p:spTree>
    <p:extLst>
      <p:ext uri="{BB962C8B-B14F-4D97-AF65-F5344CB8AC3E}">
        <p14:creationId xmlns:p14="http://schemas.microsoft.com/office/powerpoint/2010/main" val="2065377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1124744"/>
            <a:ext cx="9144000" cy="5143500"/>
          </a:xfrm>
          <a:prstGeom prst="rect">
            <a:avLst/>
          </a:prstGeom>
        </p:spPr>
      </p:pic>
      <p:sp>
        <p:nvSpPr>
          <p:cNvPr id="4" name="Dikdörtgen 3"/>
          <p:cNvSpPr/>
          <p:nvPr/>
        </p:nvSpPr>
        <p:spPr>
          <a:xfrm>
            <a:off x="0" y="6372036"/>
            <a:ext cx="9144000" cy="369332"/>
          </a:xfrm>
          <a:prstGeom prst="rect">
            <a:avLst/>
          </a:prstGeom>
        </p:spPr>
        <p:txBody>
          <a:bodyPr wrap="square">
            <a:spAutoFit/>
          </a:bodyPr>
          <a:lstStyle/>
          <a:p>
            <a:r>
              <a:rPr lang="tr-TR" dirty="0">
                <a:hlinkClick r:id="rId3"/>
              </a:rPr>
              <a:t>http://apps.who.int/immunization_monitoring/globalsummary/JPG/TURNTETANUS_Cases.jpg</a:t>
            </a:r>
            <a:endParaRPr lang="tr-TR" dirty="0"/>
          </a:p>
        </p:txBody>
      </p:sp>
      <p:sp>
        <p:nvSpPr>
          <p:cNvPr id="5" name="Unvan 1"/>
          <p:cNvSpPr txBox="1">
            <a:spLocks/>
          </p:cNvSpPr>
          <p:nvPr/>
        </p:nvSpPr>
        <p:spPr>
          <a:xfrm>
            <a:off x="0" y="210344"/>
            <a:ext cx="9144000" cy="914400"/>
          </a:xfrm>
          <a:prstGeom prst="rect">
            <a:avLst/>
          </a:prstGeom>
          <a:solidFill>
            <a:srgbClr val="FFFF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sz="2300" b="1" dirty="0" smtClean="0">
                <a:latin typeface="+mn-lt"/>
              </a:rPr>
              <a:t>Şekil 2: Türkiye’de Bildirilen </a:t>
            </a:r>
            <a:r>
              <a:rPr lang="tr-TR" sz="2300" b="1" dirty="0" err="1" smtClean="0">
                <a:latin typeface="+mn-lt"/>
              </a:rPr>
              <a:t>Yenidoğan</a:t>
            </a:r>
            <a:r>
              <a:rPr lang="tr-TR" sz="2300" b="1" dirty="0" smtClean="0">
                <a:latin typeface="+mn-lt"/>
              </a:rPr>
              <a:t> </a:t>
            </a:r>
            <a:r>
              <a:rPr lang="tr-TR" sz="2300" b="1" dirty="0" err="1" smtClean="0">
                <a:latin typeface="+mn-lt"/>
              </a:rPr>
              <a:t>tetanozu</a:t>
            </a:r>
            <a:r>
              <a:rPr lang="tr-TR" sz="2300" b="1" dirty="0" smtClean="0">
                <a:latin typeface="+mn-lt"/>
              </a:rPr>
              <a:t> Olgu Sayıları,1980-2018</a:t>
            </a:r>
          </a:p>
        </p:txBody>
      </p:sp>
    </p:spTree>
    <p:extLst>
      <p:ext uri="{BB962C8B-B14F-4D97-AF65-F5344CB8AC3E}">
        <p14:creationId xmlns:p14="http://schemas.microsoft.com/office/powerpoint/2010/main" val="370034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28600"/>
            <a:ext cx="9144000" cy="914400"/>
          </a:xfrm>
          <a:solidFill>
            <a:srgbClr val="FFFF00"/>
          </a:solidFill>
        </p:spPr>
        <p:txBody>
          <a:bodyPr>
            <a:noAutofit/>
          </a:bodyPr>
          <a:lstStyle/>
          <a:p>
            <a:pPr algn="ctr"/>
            <a:r>
              <a:rPr lang="tr-TR" sz="2400" b="1" dirty="0" smtClean="0">
                <a:latin typeface="+mn-lt"/>
              </a:rPr>
              <a:t>Şekil 3 : Türkiye’de Bildirilen Difteri (Kuşpalazı) Olgu Sayıları,1980-2018</a:t>
            </a:r>
            <a:endParaRPr lang="tr-TR" sz="2400" b="1" dirty="0">
              <a:latin typeface="+mn-lt"/>
            </a:endParaRPr>
          </a:p>
        </p:txBody>
      </p:sp>
      <p:pic>
        <p:nvPicPr>
          <p:cNvPr id="3" name="Resim 2"/>
          <p:cNvPicPr>
            <a:picLocks noChangeAspect="1"/>
          </p:cNvPicPr>
          <p:nvPr/>
        </p:nvPicPr>
        <p:blipFill>
          <a:blip r:embed="rId3"/>
          <a:stretch>
            <a:fillRect/>
          </a:stretch>
        </p:blipFill>
        <p:spPr>
          <a:xfrm>
            <a:off x="162372" y="1143000"/>
            <a:ext cx="8981628" cy="5052166"/>
          </a:xfrm>
          <a:prstGeom prst="rect">
            <a:avLst/>
          </a:prstGeom>
        </p:spPr>
      </p:pic>
      <p:sp>
        <p:nvSpPr>
          <p:cNvPr id="4" name="Dikdörtgen 3"/>
          <p:cNvSpPr/>
          <p:nvPr/>
        </p:nvSpPr>
        <p:spPr>
          <a:xfrm>
            <a:off x="0" y="6455479"/>
            <a:ext cx="9102303" cy="369332"/>
          </a:xfrm>
          <a:prstGeom prst="rect">
            <a:avLst/>
          </a:prstGeom>
        </p:spPr>
        <p:txBody>
          <a:bodyPr wrap="square">
            <a:spAutoFit/>
          </a:bodyPr>
          <a:lstStyle/>
          <a:p>
            <a:r>
              <a:rPr lang="tr-TR" dirty="0">
                <a:hlinkClick r:id="rId4"/>
              </a:rPr>
              <a:t>http://apps.who.int/immunization_monitoring/globalsummary/JPG/TURDIPHTHERIA_Cases.jpg</a:t>
            </a:r>
            <a:endParaRPr lang="tr-TR" dirty="0"/>
          </a:p>
        </p:txBody>
      </p:sp>
    </p:spTree>
    <p:extLst>
      <p:ext uri="{BB962C8B-B14F-4D97-AF65-F5344CB8AC3E}">
        <p14:creationId xmlns:p14="http://schemas.microsoft.com/office/powerpoint/2010/main" val="58656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1214458"/>
            <a:ext cx="9144000" cy="5143500"/>
          </a:xfrm>
          <a:prstGeom prst="rect">
            <a:avLst/>
          </a:prstGeom>
        </p:spPr>
      </p:pic>
      <p:sp>
        <p:nvSpPr>
          <p:cNvPr id="5" name="Dikdörtgen 4"/>
          <p:cNvSpPr/>
          <p:nvPr/>
        </p:nvSpPr>
        <p:spPr>
          <a:xfrm>
            <a:off x="251520" y="6215082"/>
            <a:ext cx="8892480" cy="276999"/>
          </a:xfrm>
          <a:prstGeom prst="rect">
            <a:avLst/>
          </a:prstGeom>
        </p:spPr>
        <p:txBody>
          <a:bodyPr wrap="square">
            <a:spAutoFit/>
          </a:bodyPr>
          <a:lstStyle/>
          <a:p>
            <a:pPr fontAlgn="base">
              <a:spcBef>
                <a:spcPct val="0"/>
              </a:spcBef>
              <a:spcAft>
                <a:spcPct val="0"/>
              </a:spcAft>
            </a:pPr>
            <a:r>
              <a:rPr lang="tr-TR" sz="1200" dirty="0">
                <a:solidFill>
                  <a:prstClr val="black"/>
                </a:solidFill>
                <a:latin typeface="Arial" pitchFamily="34" charset="0"/>
                <a:cs typeface="Arial" pitchFamily="34" charset="0"/>
                <a:hlinkClick r:id="rId3"/>
              </a:rPr>
              <a:t>http://</a:t>
            </a:r>
            <a:r>
              <a:rPr lang="tr-TR" sz="1200" dirty="0" smtClean="0">
                <a:solidFill>
                  <a:prstClr val="black"/>
                </a:solidFill>
                <a:latin typeface="Arial" pitchFamily="34" charset="0"/>
                <a:cs typeface="Arial" pitchFamily="34" charset="0"/>
                <a:hlinkClick r:id="rId3"/>
              </a:rPr>
              <a:t>apps.who.int/immunization_monitoring/globalsummary/countries?countrycriteria 5Bcountry 5D 5B 5D=TUR</a:t>
            </a:r>
            <a:endParaRPr lang="tr-TR" sz="1200" dirty="0">
              <a:solidFill>
                <a:prstClr val="black"/>
              </a:solidFill>
              <a:latin typeface="Arial" pitchFamily="34" charset="0"/>
              <a:cs typeface="Arial" pitchFamily="34" charset="0"/>
            </a:endParaRPr>
          </a:p>
        </p:txBody>
      </p:sp>
      <p:sp>
        <p:nvSpPr>
          <p:cNvPr id="6" name="5 Başlık"/>
          <p:cNvSpPr>
            <a:spLocks noGrp="1"/>
          </p:cNvSpPr>
          <p:nvPr>
            <p:ph type="title"/>
          </p:nvPr>
        </p:nvSpPr>
        <p:spPr>
          <a:xfrm>
            <a:off x="0" y="142852"/>
            <a:ext cx="9144000" cy="1069848"/>
          </a:xfrm>
          <a:solidFill>
            <a:srgbClr val="FFFF00"/>
          </a:solidFill>
        </p:spPr>
        <p:txBody>
          <a:bodyPr/>
          <a:lstStyle/>
          <a:p>
            <a:pPr algn="ctr"/>
            <a:r>
              <a:rPr lang="tr-TR" sz="2000" b="1" dirty="0"/>
              <a:t>Şekil </a:t>
            </a:r>
            <a:r>
              <a:rPr lang="tr-TR" sz="2000" b="1" dirty="0" smtClean="0"/>
              <a:t>4 </a:t>
            </a:r>
            <a:r>
              <a:rPr lang="tr-TR" sz="2000" b="1" dirty="0"/>
              <a:t>: </a:t>
            </a:r>
            <a:r>
              <a:rPr lang="tr-TR" sz="2000" b="1" dirty="0" smtClean="0">
                <a:solidFill>
                  <a:schemeClr val="tx1"/>
                </a:solidFill>
                <a:latin typeface="+mn-lt"/>
              </a:rPr>
              <a:t>Türkiye 10 yıldır sonlandırılamayan bir kızamık salgını ile karşı karşıyadır! </a:t>
            </a:r>
            <a:endParaRPr lang="tr-TR" sz="2000" b="1" dirty="0">
              <a:solidFill>
                <a:schemeClr val="tx1"/>
              </a:solidFill>
              <a:latin typeface="+mn-lt"/>
            </a:endParaRPr>
          </a:p>
        </p:txBody>
      </p:sp>
      <p:sp>
        <p:nvSpPr>
          <p:cNvPr id="7" name="6 Dikdörtgen"/>
          <p:cNvSpPr/>
          <p:nvPr/>
        </p:nvSpPr>
        <p:spPr>
          <a:xfrm>
            <a:off x="5786446" y="2211165"/>
            <a:ext cx="3214710" cy="923330"/>
          </a:xfrm>
          <a:prstGeom prst="rect">
            <a:avLst/>
          </a:prstGeom>
          <a:solidFill>
            <a:srgbClr val="FFFF00"/>
          </a:solidFill>
        </p:spPr>
        <p:txBody>
          <a:bodyPr wrap="square">
            <a:spAutoFit/>
          </a:bodyPr>
          <a:lstStyle/>
          <a:p>
            <a:pPr algn="r" fontAlgn="base">
              <a:spcBef>
                <a:spcPct val="0"/>
              </a:spcBef>
              <a:spcAft>
                <a:spcPct val="0"/>
              </a:spcAft>
            </a:pPr>
            <a:r>
              <a:rPr lang="tr-TR" b="1" dirty="0">
                <a:solidFill>
                  <a:srgbClr val="0033CC"/>
                </a:solidFill>
                <a:latin typeface="Arial" pitchFamily="34" charset="0"/>
                <a:cs typeface="Arial" pitchFamily="34" charset="0"/>
              </a:rPr>
              <a:t>2019 </a:t>
            </a:r>
            <a:r>
              <a:rPr lang="tr-TR" b="1" dirty="0" smtClean="0">
                <a:solidFill>
                  <a:srgbClr val="0033CC"/>
                </a:solidFill>
                <a:latin typeface="Arial" pitchFamily="34" charset="0"/>
                <a:cs typeface="Arial" pitchFamily="34" charset="0"/>
              </a:rPr>
              <a:t>‘de 1138 </a:t>
            </a:r>
            <a:r>
              <a:rPr lang="tr-TR" b="1" dirty="0">
                <a:solidFill>
                  <a:srgbClr val="0033CC"/>
                </a:solidFill>
                <a:latin typeface="Arial" pitchFamily="34" charset="0"/>
                <a:cs typeface="Arial" pitchFamily="34" charset="0"/>
              </a:rPr>
              <a:t>çocuk hastaneye yatırılmış ve </a:t>
            </a:r>
            <a:endParaRPr lang="tr-TR" b="1" dirty="0" smtClean="0">
              <a:solidFill>
                <a:srgbClr val="0033CC"/>
              </a:solidFill>
              <a:latin typeface="Arial" pitchFamily="34" charset="0"/>
              <a:cs typeface="Arial" pitchFamily="34" charset="0"/>
            </a:endParaRPr>
          </a:p>
          <a:p>
            <a:pPr algn="r" fontAlgn="base">
              <a:spcBef>
                <a:spcPct val="0"/>
              </a:spcBef>
              <a:spcAft>
                <a:spcPct val="0"/>
              </a:spcAft>
            </a:pPr>
            <a:r>
              <a:rPr lang="tr-TR" b="1" dirty="0" smtClean="0">
                <a:solidFill>
                  <a:srgbClr val="0033CC"/>
                </a:solidFill>
                <a:latin typeface="Arial" pitchFamily="34" charset="0"/>
                <a:cs typeface="Arial" pitchFamily="34" charset="0"/>
              </a:rPr>
              <a:t>6’sı ölmüştür</a:t>
            </a:r>
            <a:r>
              <a:rPr lang="tr-TR" b="1" dirty="0">
                <a:solidFill>
                  <a:srgbClr val="0033CC"/>
                </a:solidFill>
                <a:latin typeface="Arial" pitchFamily="34" charset="0"/>
                <a:cs typeface="Arial" pitchFamily="34" charset="0"/>
              </a:rPr>
              <a:t>.</a:t>
            </a:r>
          </a:p>
        </p:txBody>
      </p:sp>
      <p:sp>
        <p:nvSpPr>
          <p:cNvPr id="8" name="7 Dikdörtgen"/>
          <p:cNvSpPr/>
          <p:nvPr/>
        </p:nvSpPr>
        <p:spPr>
          <a:xfrm>
            <a:off x="285720" y="6488668"/>
            <a:ext cx="7929618" cy="307777"/>
          </a:xfrm>
          <a:prstGeom prst="rect">
            <a:avLst/>
          </a:prstGeom>
          <a:solidFill>
            <a:srgbClr val="FFFF00"/>
          </a:solidFill>
        </p:spPr>
        <p:txBody>
          <a:bodyPr wrap="square">
            <a:spAutoFit/>
          </a:bodyPr>
          <a:lstStyle/>
          <a:p>
            <a:pPr fontAlgn="base">
              <a:spcBef>
                <a:spcPct val="0"/>
              </a:spcBef>
              <a:spcAft>
                <a:spcPct val="0"/>
              </a:spcAft>
            </a:pPr>
            <a:r>
              <a:rPr lang="tr-TR" sz="1400" dirty="0" smtClean="0">
                <a:solidFill>
                  <a:prstClr val="black"/>
                </a:solidFill>
                <a:latin typeface="Arial" pitchFamily="34" charset="0"/>
                <a:cs typeface="Arial" pitchFamily="34" charset="0"/>
                <a:hlinkClick r:id="rId4"/>
              </a:rPr>
              <a:t>http://data.</a:t>
            </a:r>
            <a:r>
              <a:rPr lang="tr-TR" sz="1400" dirty="0" err="1" smtClean="0">
                <a:solidFill>
                  <a:prstClr val="black"/>
                </a:solidFill>
                <a:latin typeface="Arial" pitchFamily="34" charset="0"/>
                <a:cs typeface="Arial" pitchFamily="34" charset="0"/>
                <a:hlinkClick r:id="rId4"/>
              </a:rPr>
              <a:t>euro</a:t>
            </a:r>
            <a:r>
              <a:rPr lang="tr-TR" sz="1400" dirty="0" smtClean="0">
                <a:solidFill>
                  <a:prstClr val="black"/>
                </a:solidFill>
                <a:latin typeface="Arial" pitchFamily="34" charset="0"/>
                <a:cs typeface="Arial" pitchFamily="34" charset="0"/>
                <a:hlinkClick r:id="rId4"/>
              </a:rPr>
              <a:t>.</a:t>
            </a:r>
            <a:r>
              <a:rPr lang="tr-TR" sz="1400" dirty="0" err="1" smtClean="0">
                <a:solidFill>
                  <a:prstClr val="black"/>
                </a:solidFill>
                <a:latin typeface="Arial" pitchFamily="34" charset="0"/>
                <a:cs typeface="Arial" pitchFamily="34" charset="0"/>
                <a:hlinkClick r:id="rId4"/>
              </a:rPr>
              <a:t>who</a:t>
            </a:r>
            <a:r>
              <a:rPr lang="tr-TR" sz="1400" dirty="0" smtClean="0">
                <a:solidFill>
                  <a:prstClr val="black"/>
                </a:solidFill>
                <a:latin typeface="Arial" pitchFamily="34" charset="0"/>
                <a:cs typeface="Arial" pitchFamily="34" charset="0"/>
                <a:hlinkClick r:id="rId4"/>
              </a:rPr>
              <a:t>.</a:t>
            </a:r>
            <a:r>
              <a:rPr lang="tr-TR" sz="1400" dirty="0" err="1" smtClean="0">
                <a:solidFill>
                  <a:prstClr val="black"/>
                </a:solidFill>
                <a:latin typeface="Arial" pitchFamily="34" charset="0"/>
                <a:cs typeface="Arial" pitchFamily="34" charset="0"/>
                <a:hlinkClick r:id="rId4"/>
              </a:rPr>
              <a:t>int</a:t>
            </a:r>
            <a:r>
              <a:rPr lang="tr-TR" sz="1400" dirty="0" smtClean="0">
                <a:solidFill>
                  <a:prstClr val="black"/>
                </a:solidFill>
                <a:latin typeface="Arial" pitchFamily="34" charset="0"/>
                <a:cs typeface="Arial" pitchFamily="34" charset="0"/>
                <a:hlinkClick r:id="rId4"/>
              </a:rPr>
              <a:t>/</a:t>
            </a:r>
            <a:r>
              <a:rPr lang="tr-TR" sz="1400" dirty="0" err="1" smtClean="0">
                <a:solidFill>
                  <a:prstClr val="black"/>
                </a:solidFill>
                <a:latin typeface="Arial" pitchFamily="34" charset="0"/>
                <a:cs typeface="Arial" pitchFamily="34" charset="0"/>
                <a:hlinkClick r:id="rId4"/>
              </a:rPr>
              <a:t>cisid</a:t>
            </a:r>
            <a:r>
              <a:rPr lang="tr-TR" sz="1400" dirty="0" smtClean="0">
                <a:solidFill>
                  <a:prstClr val="black"/>
                </a:solidFill>
                <a:latin typeface="Arial" pitchFamily="34" charset="0"/>
                <a:cs typeface="Arial" pitchFamily="34" charset="0"/>
                <a:hlinkClick r:id="rId4"/>
              </a:rPr>
              <a:t>/</a:t>
            </a:r>
            <a:r>
              <a:rPr lang="tr-TR" sz="1400" dirty="0" err="1" smtClean="0">
                <a:solidFill>
                  <a:prstClr val="black"/>
                </a:solidFill>
                <a:latin typeface="Arial" pitchFamily="34" charset="0"/>
                <a:cs typeface="Arial" pitchFamily="34" charset="0"/>
                <a:hlinkClick r:id="rId4"/>
              </a:rPr>
              <a:t>Default</a:t>
            </a:r>
            <a:r>
              <a:rPr lang="tr-TR" sz="1400" dirty="0" smtClean="0">
                <a:solidFill>
                  <a:prstClr val="black"/>
                </a:solidFill>
                <a:latin typeface="Arial" pitchFamily="34" charset="0"/>
                <a:cs typeface="Arial" pitchFamily="34" charset="0"/>
                <a:hlinkClick r:id="rId4"/>
              </a:rPr>
              <a:t>.</a:t>
            </a:r>
            <a:r>
              <a:rPr lang="tr-TR" sz="1400" dirty="0" err="1" smtClean="0">
                <a:solidFill>
                  <a:prstClr val="black"/>
                </a:solidFill>
                <a:latin typeface="Arial" pitchFamily="34" charset="0"/>
                <a:cs typeface="Arial" pitchFamily="34" charset="0"/>
                <a:hlinkClick r:id="rId4"/>
              </a:rPr>
              <a:t>aspx</a:t>
            </a:r>
            <a:r>
              <a:rPr lang="tr-TR" sz="1400" dirty="0" smtClean="0">
                <a:solidFill>
                  <a:prstClr val="black"/>
                </a:solidFill>
                <a:latin typeface="Arial" pitchFamily="34" charset="0"/>
                <a:cs typeface="Arial" pitchFamily="34" charset="0"/>
                <a:hlinkClick r:id="rId4"/>
              </a:rPr>
              <a:t>?</a:t>
            </a:r>
            <a:r>
              <a:rPr lang="tr-TR" sz="1400" dirty="0" err="1" smtClean="0">
                <a:solidFill>
                  <a:prstClr val="black"/>
                </a:solidFill>
                <a:latin typeface="Arial" pitchFamily="34" charset="0"/>
                <a:cs typeface="Arial" pitchFamily="34" charset="0"/>
                <a:hlinkClick r:id="rId4"/>
              </a:rPr>
              <a:t>TabID</a:t>
            </a:r>
            <a:r>
              <a:rPr lang="tr-TR" sz="1400" dirty="0" smtClean="0">
                <a:solidFill>
                  <a:prstClr val="black"/>
                </a:solidFill>
                <a:latin typeface="Arial" pitchFamily="34" charset="0"/>
                <a:cs typeface="Arial" pitchFamily="34" charset="0"/>
                <a:hlinkClick r:id="rId4"/>
              </a:rPr>
              <a:t>=409684</a:t>
            </a:r>
            <a:r>
              <a:rPr lang="tr-TR" sz="1400" dirty="0" smtClean="0">
                <a:solidFill>
                  <a:prstClr val="black"/>
                </a:solidFill>
                <a:latin typeface="Arial" pitchFamily="34" charset="0"/>
                <a:cs typeface="Arial" pitchFamily="34" charset="0"/>
              </a:rPr>
              <a:t>, 03.02.2020</a:t>
            </a:r>
            <a:endParaRPr lang="tr-TR"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26947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2 Slayt Numarası Yer Tutucusu"/>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05D6EDD-EF27-4D69-9082-E8FBBCED7899}" type="slidenum">
              <a:rPr lang="tr-TR" smtClean="0"/>
              <a:pPr fontAlgn="base">
                <a:spcBef>
                  <a:spcPct val="0"/>
                </a:spcBef>
                <a:spcAft>
                  <a:spcPct val="0"/>
                </a:spcAft>
                <a:defRPr/>
              </a:pPr>
              <a:t>9</a:t>
            </a:fld>
            <a:endParaRPr lang="tr-TR" smtClean="0"/>
          </a:p>
        </p:txBody>
      </p:sp>
      <p:pic>
        <p:nvPicPr>
          <p:cNvPr id="89091" name="Picture 2" descr="https://image.slidesharecdn.com/eumreliminationverficationen2019-190828101818/95/verification-of-measles-and-rubella-elimination-in-the-who-european-region-2-1024.jpg?cb=1566987642"/>
          <p:cNvPicPr>
            <a:picLocks noChangeAspect="1" noChangeArrowheads="1"/>
          </p:cNvPicPr>
          <p:nvPr/>
        </p:nvPicPr>
        <p:blipFill>
          <a:blip r:embed="rId2"/>
          <a:srcRect/>
          <a:stretch>
            <a:fillRect/>
          </a:stretch>
        </p:blipFill>
        <p:spPr bwMode="auto">
          <a:xfrm>
            <a:off x="0" y="1052736"/>
            <a:ext cx="9144000" cy="5143500"/>
          </a:xfrm>
          <a:prstGeom prst="rect">
            <a:avLst/>
          </a:prstGeom>
          <a:noFill/>
          <a:ln w="9525">
            <a:noFill/>
            <a:miter lim="800000"/>
            <a:headEnd/>
            <a:tailEnd/>
          </a:ln>
        </p:spPr>
      </p:pic>
      <p:sp>
        <p:nvSpPr>
          <p:cNvPr id="2" name="Metin kutusu 1"/>
          <p:cNvSpPr txBox="1"/>
          <p:nvPr/>
        </p:nvSpPr>
        <p:spPr>
          <a:xfrm>
            <a:off x="395536" y="692696"/>
            <a:ext cx="8352928" cy="830997"/>
          </a:xfrm>
          <a:prstGeom prst="rect">
            <a:avLst/>
          </a:prstGeom>
          <a:solidFill>
            <a:srgbClr val="FFFF00"/>
          </a:solidFill>
        </p:spPr>
        <p:txBody>
          <a:bodyPr wrap="square" rtlCol="0">
            <a:spAutoFit/>
          </a:bodyPr>
          <a:lstStyle/>
          <a:p>
            <a:r>
              <a:rPr lang="tr-TR" sz="2400" b="1" dirty="0" smtClean="0"/>
              <a:t>Şekil 5:Avrupa’da Kızamık ve Kızamıkçık Eliminasyonunun Durumu, 2018</a:t>
            </a:r>
            <a:endParaRPr lang="tr-TR" sz="2400" b="1" dirty="0"/>
          </a:p>
        </p:txBody>
      </p:sp>
    </p:spTree>
    <p:extLst>
      <p:ext uri="{BB962C8B-B14F-4D97-AF65-F5344CB8AC3E}">
        <p14:creationId xmlns:p14="http://schemas.microsoft.com/office/powerpoint/2010/main" val="3077682503"/>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Şehir Hayat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Şehir Hayat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2_Şehir Hayat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3210</TotalTime>
  <Words>1778</Words>
  <Application>Microsoft Office PowerPoint</Application>
  <PresentationFormat>Ekran Gösterisi (4:3)</PresentationFormat>
  <Paragraphs>356</Paragraphs>
  <Slides>33</Slides>
  <Notes>10</Notes>
  <HiddenSlides>0</HiddenSlides>
  <MMClips>0</MMClips>
  <ScaleCrop>false</ScaleCrop>
  <HeadingPairs>
    <vt:vector size="8" baseType="variant">
      <vt:variant>
        <vt:lpstr>Kullanılan Yazı Tipleri</vt:lpstr>
      </vt:variant>
      <vt:variant>
        <vt:i4>8</vt:i4>
      </vt:variant>
      <vt:variant>
        <vt:lpstr>Tema</vt:lpstr>
      </vt:variant>
      <vt:variant>
        <vt:i4>4</vt:i4>
      </vt:variant>
      <vt:variant>
        <vt:lpstr>Eklenmiş OLE Hizmet Programları</vt:lpstr>
      </vt:variant>
      <vt:variant>
        <vt:i4>1</vt:i4>
      </vt:variant>
      <vt:variant>
        <vt:lpstr>Slayt Başlıkları</vt:lpstr>
      </vt:variant>
      <vt:variant>
        <vt:i4>33</vt:i4>
      </vt:variant>
    </vt:vector>
  </HeadingPairs>
  <TitlesOfParts>
    <vt:vector size="46" baseType="lpstr">
      <vt:lpstr>Arial</vt:lpstr>
      <vt:lpstr>Calibri</vt:lpstr>
      <vt:lpstr>Calibri Light</vt:lpstr>
      <vt:lpstr>Georgia</vt:lpstr>
      <vt:lpstr>Merriweather</vt:lpstr>
      <vt:lpstr>Open Sans</vt:lpstr>
      <vt:lpstr>Times New Roman</vt:lpstr>
      <vt:lpstr>Wingdings 2</vt:lpstr>
      <vt:lpstr>Office Teması</vt:lpstr>
      <vt:lpstr>Şehir Hayatı</vt:lpstr>
      <vt:lpstr>1_Şehir Hayatı</vt:lpstr>
      <vt:lpstr>2_Şehir Hayatı</vt:lpstr>
      <vt:lpstr>Microsoft Excel 97-2003 Çalışma Sayfası</vt:lpstr>
      <vt:lpstr>Tablo 1: Ülkemizde bebek ve çocuklara uygulanan aşı takvimi</vt:lpstr>
      <vt:lpstr>Tablo 2: Gebelikte/Doğurganlık Çağı Kadınlarda Tetanoza Karşı Aşılama Takvimi</vt:lpstr>
      <vt:lpstr>Tablo 3: Türkiye’de Erişkinlere Önerilen Aşı Takvimi</vt:lpstr>
      <vt:lpstr>PowerPoint Sunusu</vt:lpstr>
      <vt:lpstr>Tablo 4: Anne eğitimine göre Aşılanmama durumu</vt:lpstr>
      <vt:lpstr>PowerPoint Sunusu</vt:lpstr>
      <vt:lpstr>Şekil 3 : Türkiye’de Bildirilen Difteri (Kuşpalazı) Olgu Sayıları,1980-2018</vt:lpstr>
      <vt:lpstr>Şekil 4 : Türkiye 10 yıldır sonlandırılamayan bir kızamık salgını ile karşı karşıyadır! </vt:lpstr>
      <vt:lpstr>PowerPoint Sunusu</vt:lpstr>
      <vt:lpstr>Şekil 6: Aşı Reddi Nedeniyle Aşılanamayan Çocuk Sayısı</vt:lpstr>
      <vt:lpstr> Tablo 5: Türkiye’de kızamık nedeniyle hastaneye yatırılma sıklığının yaş gruplarına göre dağılımı</vt:lpstr>
      <vt:lpstr>PowerPoint Sunusu</vt:lpstr>
      <vt:lpstr>PowerPoint Sunusu</vt:lpstr>
      <vt:lpstr>Tablo 7. Aşıların Nedensellik Kanıtı olan Yan Etkileri (Plotkin, 2018)</vt:lpstr>
      <vt:lpstr>Tablo 8: Aşı sonrası beklenen hafif yan etkiler ve tedavi</vt:lpstr>
      <vt:lpstr>Tablo 9: Aşı sonrası beklenen ciddin yan etkiler ve görülme sıklığı</vt:lpstr>
      <vt:lpstr>Tablo 10. Sağlık hizmetlerinin optimal olduğu ülkelerde kızamık komplikasyonları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Aşı Karşıtlığı ve Otizm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Ülkemizde bebek ve çocuklara uygulanan aşı takvimi</dc:title>
  <dc:creator>TIBBIM</dc:creator>
  <cp:lastModifiedBy>muzaffer eskiocak</cp:lastModifiedBy>
  <cp:revision>34</cp:revision>
  <dcterms:created xsi:type="dcterms:W3CDTF">2020-02-19T11:24:55Z</dcterms:created>
  <dcterms:modified xsi:type="dcterms:W3CDTF">2020-03-09T21:31:24Z</dcterms:modified>
</cp:coreProperties>
</file>